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7"/>
  </p:notesMasterIdLst>
  <p:handoutMasterIdLst>
    <p:handoutMasterId r:id="rId28"/>
  </p:handoutMasterIdLst>
  <p:sldIdLst>
    <p:sldId id="363" r:id="rId2"/>
    <p:sldId id="329" r:id="rId3"/>
    <p:sldId id="338" r:id="rId4"/>
    <p:sldId id="339" r:id="rId5"/>
    <p:sldId id="340" r:id="rId6"/>
    <p:sldId id="341" r:id="rId7"/>
    <p:sldId id="342" r:id="rId8"/>
    <p:sldId id="343" r:id="rId9"/>
    <p:sldId id="344" r:id="rId10"/>
    <p:sldId id="345" r:id="rId11"/>
    <p:sldId id="346" r:id="rId12"/>
    <p:sldId id="358" r:id="rId13"/>
    <p:sldId id="347" r:id="rId14"/>
    <p:sldId id="348" r:id="rId15"/>
    <p:sldId id="349" r:id="rId16"/>
    <p:sldId id="359" r:id="rId17"/>
    <p:sldId id="360" r:id="rId18"/>
    <p:sldId id="351" r:id="rId19"/>
    <p:sldId id="352" r:id="rId20"/>
    <p:sldId id="356" r:id="rId21"/>
    <p:sldId id="361" r:id="rId22"/>
    <p:sldId id="357" r:id="rId23"/>
    <p:sldId id="353" r:id="rId24"/>
    <p:sldId id="354" r:id="rId25"/>
    <p:sldId id="355" r:id="rId26"/>
  </p:sldIdLst>
  <p:sldSz cx="9144000" cy="5143500" type="screen16x9"/>
  <p:notesSz cx="7010400" cy="9296400"/>
  <p:defaultTex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Johnson-2" initials="SJ2" lastIdx="11" clrIdx="0">
    <p:extLst>
      <p:ext uri="{19B8F6BF-5375-455C-9EA6-DF929625EA0E}">
        <p15:presenceInfo xmlns:p15="http://schemas.microsoft.com/office/powerpoint/2012/main" userId="Stephanie Johnson-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85B3"/>
    <a:srgbClr val="37ABB7"/>
    <a:srgbClr val="CC0000"/>
    <a:srgbClr val="C9935D"/>
    <a:srgbClr val="D7AF87"/>
    <a:srgbClr val="8C5D2E"/>
    <a:srgbClr val="CC66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94"/>
    <p:restoredTop sz="82985" autoAdjust="0"/>
  </p:normalViewPr>
  <p:slideViewPr>
    <p:cSldViewPr snapToGrid="0">
      <p:cViewPr varScale="1">
        <p:scale>
          <a:sx n="76" d="100"/>
          <a:sy n="76" d="100"/>
        </p:scale>
        <p:origin x="96" y="17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t" anchorCtr="0" compatLnSpc="1">
            <a:prstTxWarp prst="textNoShape">
              <a:avLst/>
            </a:prstTxWarp>
          </a:bodyPr>
          <a:lstStyle>
            <a:lvl1pPr defTabSz="931863" eaLnBrk="0" hangingPunct="0">
              <a:defRPr sz="1200">
                <a:solidFill>
                  <a:schemeClr val="tx1"/>
                </a:solidFill>
                <a:latin typeface="Verdana" pitchFamily="34" charset="0"/>
                <a:ea typeface="+mn-ea"/>
                <a:cs typeface="+mn-cs"/>
              </a:defRPr>
            </a:lvl1pPr>
          </a:lstStyle>
          <a:p>
            <a:pPr>
              <a:defRPr/>
            </a:pPr>
            <a:endParaRPr lang="en-US" altLang="en-US"/>
          </a:p>
        </p:txBody>
      </p:sp>
      <p:sp>
        <p:nvSpPr>
          <p:cNvPr id="43011"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t" anchorCtr="0" compatLnSpc="1">
            <a:prstTxWarp prst="textNoShape">
              <a:avLst/>
            </a:prstTxWarp>
          </a:bodyPr>
          <a:lstStyle>
            <a:lvl1pPr algn="r" defTabSz="931863" eaLnBrk="0" hangingPunct="0">
              <a:defRPr sz="1200">
                <a:solidFill>
                  <a:schemeClr val="tx1"/>
                </a:solidFill>
                <a:latin typeface="Verdana" pitchFamily="34" charset="0"/>
                <a:ea typeface="+mn-ea"/>
                <a:cs typeface="+mn-cs"/>
              </a:defRPr>
            </a:lvl1pPr>
          </a:lstStyle>
          <a:p>
            <a:pPr>
              <a:defRPr/>
            </a:pPr>
            <a:endParaRPr lang="en-US" altLang="en-US"/>
          </a:p>
        </p:txBody>
      </p:sp>
      <p:sp>
        <p:nvSpPr>
          <p:cNvPr id="43012"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b" anchorCtr="0" compatLnSpc="1">
            <a:prstTxWarp prst="textNoShape">
              <a:avLst/>
            </a:prstTxWarp>
          </a:bodyPr>
          <a:lstStyle>
            <a:lvl1pPr defTabSz="931863" eaLnBrk="0" hangingPunct="0">
              <a:defRPr sz="1200">
                <a:solidFill>
                  <a:schemeClr val="tx1"/>
                </a:solidFill>
                <a:latin typeface="Verdana" pitchFamily="34" charset="0"/>
                <a:ea typeface="+mn-ea"/>
                <a:cs typeface="+mn-cs"/>
              </a:defRPr>
            </a:lvl1pPr>
          </a:lstStyle>
          <a:p>
            <a:pPr>
              <a:defRPr/>
            </a:pPr>
            <a:endParaRPr lang="en-US" altLang="en-US"/>
          </a:p>
        </p:txBody>
      </p:sp>
      <p:sp>
        <p:nvSpPr>
          <p:cNvPr id="43013"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b" anchorCtr="0" compatLnSpc="1">
            <a:prstTxWarp prst="textNoShape">
              <a:avLst/>
            </a:prstTxWarp>
          </a:bodyPr>
          <a:lstStyle>
            <a:lvl1pPr algn="r" defTabSz="931863" eaLnBrk="0" hangingPunct="0">
              <a:defRPr sz="1200">
                <a:solidFill>
                  <a:schemeClr val="tx1"/>
                </a:solidFill>
                <a:latin typeface="Verdana" pitchFamily="34" charset="0"/>
                <a:ea typeface="+mn-ea"/>
                <a:cs typeface="+mn-cs"/>
              </a:defRPr>
            </a:lvl1pPr>
          </a:lstStyle>
          <a:p>
            <a:pPr>
              <a:defRPr/>
            </a:pPr>
            <a:fld id="{1935A3AC-F3CD-714E-83A8-B6D6836302AB}" type="slidenum">
              <a:rPr lang="en-US" altLang="en-US"/>
              <a:pPr>
                <a:defRPr/>
              </a:pPr>
              <a:t>‹#›</a:t>
            </a:fld>
            <a:endParaRPr lang="en-US" altLang="en-US"/>
          </a:p>
        </p:txBody>
      </p:sp>
    </p:spTree>
    <p:extLst>
      <p:ext uri="{BB962C8B-B14F-4D97-AF65-F5344CB8AC3E}">
        <p14:creationId xmlns:p14="http://schemas.microsoft.com/office/powerpoint/2010/main" val="930826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1026"/>
          <p:cNvSpPr>
            <a:spLocks noGrp="1" noChangeArrowheads="1"/>
          </p:cNvSpPr>
          <p:nvPr>
            <p:ph type="hdr" sz="quarter"/>
          </p:nvPr>
        </p:nvSpPr>
        <p:spPr bwMode="auto">
          <a:xfrm>
            <a:off x="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defRPr sz="1200">
                <a:latin typeface="Verdana" pitchFamily="34" charset="0"/>
                <a:ea typeface="+mn-ea"/>
                <a:cs typeface="+mn-cs"/>
              </a:defRPr>
            </a:lvl1pPr>
          </a:lstStyle>
          <a:p>
            <a:pPr>
              <a:defRPr/>
            </a:pPr>
            <a:endParaRPr lang="en-US" altLang="en-US"/>
          </a:p>
        </p:txBody>
      </p:sp>
      <p:sp>
        <p:nvSpPr>
          <p:cNvPr id="69635" name="Rectangle 1027"/>
          <p:cNvSpPr>
            <a:spLocks noGrp="1" noChangeArrowheads="1"/>
          </p:cNvSpPr>
          <p:nvPr>
            <p:ph type="dt" idx="1"/>
          </p:nvPr>
        </p:nvSpPr>
        <p:spPr bwMode="auto">
          <a:xfrm>
            <a:off x="396240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defRPr sz="1200">
                <a:latin typeface="Verdana" pitchFamily="34" charset="0"/>
                <a:ea typeface="+mn-ea"/>
                <a:cs typeface="+mn-cs"/>
              </a:defRPr>
            </a:lvl1pPr>
          </a:lstStyle>
          <a:p>
            <a:pPr>
              <a:defRPr/>
            </a:pPr>
            <a:endParaRPr lang="en-US" altLang="en-US"/>
          </a:p>
        </p:txBody>
      </p:sp>
      <p:sp>
        <p:nvSpPr>
          <p:cNvPr id="5124" name="Rectangle 1028"/>
          <p:cNvSpPr>
            <a:spLocks noGrp="1" noRot="1" noChangeAspect="1" noChangeArrowheads="1" noTextEdit="1"/>
          </p:cNvSpPr>
          <p:nvPr>
            <p:ph type="sldImg" idx="2"/>
          </p:nvPr>
        </p:nvSpPr>
        <p:spPr bwMode="auto">
          <a:xfrm>
            <a:off x="390525" y="685800"/>
            <a:ext cx="6229350" cy="3505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69637" name="Rectangle 1029"/>
          <p:cNvSpPr>
            <a:spLocks noGrp="1" noChangeArrowheads="1"/>
          </p:cNvSpPr>
          <p:nvPr>
            <p:ph type="body" sz="quarter" idx="3"/>
          </p:nvPr>
        </p:nvSpPr>
        <p:spPr bwMode="auto">
          <a:xfrm>
            <a:off x="914400" y="4419600"/>
            <a:ext cx="5181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9638" name="Rectangle 1030"/>
          <p:cNvSpPr>
            <a:spLocks noGrp="1" noChangeArrowheads="1"/>
          </p:cNvSpPr>
          <p:nvPr>
            <p:ph type="ftr" sz="quarter" idx="4"/>
          </p:nvPr>
        </p:nvSpPr>
        <p:spPr bwMode="auto">
          <a:xfrm>
            <a:off x="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defRPr sz="1200">
                <a:latin typeface="Verdana" pitchFamily="34" charset="0"/>
                <a:ea typeface="+mn-ea"/>
                <a:cs typeface="+mn-cs"/>
              </a:defRPr>
            </a:lvl1pPr>
          </a:lstStyle>
          <a:p>
            <a:pPr>
              <a:defRPr/>
            </a:pPr>
            <a:endParaRPr lang="en-US" altLang="en-US"/>
          </a:p>
        </p:txBody>
      </p:sp>
      <p:sp>
        <p:nvSpPr>
          <p:cNvPr id="69639" name="Rectangle 1031"/>
          <p:cNvSpPr>
            <a:spLocks noGrp="1" noChangeArrowheads="1"/>
          </p:cNvSpPr>
          <p:nvPr>
            <p:ph type="sldNum" sz="quarter" idx="5"/>
          </p:nvPr>
        </p:nvSpPr>
        <p:spPr bwMode="auto">
          <a:xfrm>
            <a:off x="396240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a:defRPr sz="1200">
                <a:latin typeface="Verdana" pitchFamily="34" charset="0"/>
                <a:ea typeface="+mn-ea"/>
                <a:cs typeface="+mn-cs"/>
              </a:defRPr>
            </a:lvl1pPr>
          </a:lstStyle>
          <a:p>
            <a:pPr>
              <a:defRPr/>
            </a:pPr>
            <a:fld id="{AB44ADC1-BC10-9F44-BF98-A50AD96B784C}" type="slidenum">
              <a:rPr lang="en-US" altLang="en-US"/>
              <a:pPr>
                <a:defRPr/>
              </a:pPr>
              <a:t>‹#›</a:t>
            </a:fld>
            <a:endParaRPr lang="en-US" altLang="en-US"/>
          </a:p>
        </p:txBody>
      </p:sp>
    </p:spTree>
    <p:extLst>
      <p:ext uri="{BB962C8B-B14F-4D97-AF65-F5344CB8AC3E}">
        <p14:creationId xmlns:p14="http://schemas.microsoft.com/office/powerpoint/2010/main" val="3627650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Geneva" charset="0"/>
        <a:cs typeface="Geneva"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Geneva"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Geneva"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Geneva"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411163" y="693738"/>
            <a:ext cx="6162675" cy="3467100"/>
          </a:xfrm>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1B5DD02-4733-402A-A9F7-622561EC2F96}"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193670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411163" y="693738"/>
            <a:ext cx="6162675" cy="3467100"/>
          </a:xfrm>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dirty="0"/>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1B5DD02-4733-402A-A9F7-622561EC2F96}"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680413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411163" y="693738"/>
            <a:ext cx="6162675" cy="3467100"/>
          </a:xfrm>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dirty="0"/>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1B5DD02-4733-402A-A9F7-622561EC2F96}"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940120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411163" y="693738"/>
            <a:ext cx="6162675" cy="3467100"/>
          </a:xfrm>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dirty="0"/>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1B5DD02-4733-402A-A9F7-622561EC2F96}" type="slidenum">
              <a:rPr lang="en-US" altLang="en-US" smtClean="0">
                <a:latin typeface="Times New Roman" panose="02020603050405020304" pitchFamily="18" charset="0"/>
              </a:rPr>
              <a:pPr/>
              <a:t>14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097273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411163" y="693738"/>
            <a:ext cx="6162675" cy="3467100"/>
          </a:xfrm>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lvl="1">
              <a:lnSpc>
                <a:spcPct val="90000"/>
              </a:lnSpc>
              <a:spcBef>
                <a:spcPts val="0"/>
              </a:spcBef>
              <a:defRPr/>
            </a:pPr>
            <a:r>
              <a:rPr lang="en-US" altLang="en-US" sz="1800" dirty="0">
                <a:ea typeface="Geneva"/>
              </a:rPr>
              <a:t>High impact results via South Pole Telescope and BICEP/Keck experiments</a:t>
            </a:r>
          </a:p>
          <a:p>
            <a:pPr lvl="1">
              <a:lnSpc>
                <a:spcPct val="90000"/>
              </a:lnSpc>
              <a:spcBef>
                <a:spcPts val="0"/>
              </a:spcBef>
              <a:defRPr/>
            </a:pPr>
            <a:r>
              <a:rPr lang="en-US" altLang="en-US" sz="1800" dirty="0">
                <a:ea typeface="Geneva"/>
              </a:rPr>
              <a:t>Continued advancements underway (BICEP Array, TMA)</a:t>
            </a:r>
          </a:p>
          <a:p>
            <a:endParaRPr lang="en-US" altLang="en-US" dirty="0"/>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1B5DD02-4733-402A-A9F7-622561EC2F96}"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389745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411163" y="693738"/>
            <a:ext cx="6162675" cy="3467100"/>
          </a:xfrm>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dirty="0"/>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1B5DD02-4733-402A-A9F7-622561EC2F96}"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341224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411163" y="693738"/>
            <a:ext cx="6162675" cy="3467100"/>
          </a:xfrm>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dirty="0"/>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1B5DD02-4733-402A-A9F7-622561EC2F96}"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615869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411163" y="693738"/>
            <a:ext cx="6162675" cy="3467100"/>
          </a:xfrm>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sz="1200" kern="1200" dirty="0">
                <a:solidFill>
                  <a:schemeClr val="tx1"/>
                </a:solidFill>
                <a:effectLst/>
                <a:latin typeface="Times New Roman" pitchFamily="18" charset="0"/>
                <a:ea typeface="Geneva" charset="0"/>
                <a:cs typeface="Geneva" charset="0"/>
              </a:rPr>
              <a:t>2015 report said NSF should “continue to support a core program of broad-based, investigator-driven research” (NASEM, 2015). The report suggested “that NSF’s traditional broad-based research support strategies be balanced with more directed, larger-scale efforts aimed at ensuring that a critical mass of human and financial resources is concentrated on meeting key research goals over a limited period of time.” </a:t>
            </a:r>
          </a:p>
          <a:p>
            <a:r>
              <a:rPr lang="en-US" altLang="en-US" dirty="0"/>
              <a:t>DEFINE CORE: </a:t>
            </a:r>
            <a:r>
              <a:rPr lang="en-US" sz="1200" kern="1200" dirty="0">
                <a:solidFill>
                  <a:schemeClr val="tx1"/>
                </a:solidFill>
                <a:effectLst/>
                <a:latin typeface="Times New Roman" pitchFamily="18" charset="0"/>
                <a:ea typeface="Geneva" charset="0"/>
                <a:cs typeface="Geneva" charset="0"/>
              </a:rPr>
              <a:t>For this review, the committee defines the </a:t>
            </a:r>
            <a:r>
              <a:rPr lang="en-US" sz="1200" i="1" kern="1200" dirty="0">
                <a:solidFill>
                  <a:schemeClr val="tx1"/>
                </a:solidFill>
                <a:effectLst/>
                <a:latin typeface="Times New Roman" pitchFamily="18" charset="0"/>
                <a:ea typeface="Geneva" charset="0"/>
                <a:cs typeface="Geneva" charset="0"/>
              </a:rPr>
              <a:t>broad-based core</a:t>
            </a:r>
            <a:r>
              <a:rPr lang="en-US" sz="1200" kern="1200" dirty="0">
                <a:solidFill>
                  <a:schemeClr val="tx1"/>
                </a:solidFill>
                <a:effectLst/>
                <a:latin typeface="Times New Roman" pitchFamily="18" charset="0"/>
                <a:ea typeface="Geneva" charset="0"/>
                <a:cs typeface="Geneva" charset="0"/>
              </a:rPr>
              <a:t> </a:t>
            </a:r>
            <a:r>
              <a:rPr lang="en-US" sz="1200" i="1" kern="1200" dirty="0">
                <a:solidFill>
                  <a:schemeClr val="tx1"/>
                </a:solidFill>
                <a:effectLst/>
                <a:latin typeface="Times New Roman" pitchFamily="18" charset="0"/>
                <a:ea typeface="Geneva" charset="0"/>
                <a:cs typeface="Geneva" charset="0"/>
              </a:rPr>
              <a:t>program</a:t>
            </a:r>
            <a:r>
              <a:rPr lang="en-US" sz="1200" b="1" i="1" kern="1200" dirty="0">
                <a:solidFill>
                  <a:schemeClr val="tx1"/>
                </a:solidFill>
                <a:effectLst/>
                <a:latin typeface="Times New Roman" pitchFamily="18" charset="0"/>
                <a:ea typeface="Geneva" charset="0"/>
                <a:cs typeface="Geneva" charset="0"/>
              </a:rPr>
              <a:t> </a:t>
            </a:r>
            <a:r>
              <a:rPr lang="en-US" sz="1200" kern="1200" dirty="0">
                <a:solidFill>
                  <a:schemeClr val="tx1"/>
                </a:solidFill>
                <a:effectLst/>
                <a:latin typeface="Times New Roman" pitchFamily="18" charset="0"/>
                <a:ea typeface="Geneva" charset="0"/>
                <a:cs typeface="Geneva" charset="0"/>
              </a:rPr>
              <a:t>as NSF-funded research in Antarctica that addresses topics outside the three priority areas discussed in the previous chapters. Awards include large programs, such as the </a:t>
            </a:r>
            <a:r>
              <a:rPr lang="en-US" sz="1200" kern="1200" dirty="0" err="1">
                <a:solidFill>
                  <a:schemeClr val="tx1"/>
                </a:solidFill>
                <a:effectLst/>
                <a:latin typeface="Times New Roman" pitchFamily="18" charset="0"/>
                <a:ea typeface="Geneva" charset="0"/>
                <a:cs typeface="Geneva" charset="0"/>
              </a:rPr>
              <a:t>IceCube</a:t>
            </a:r>
            <a:r>
              <a:rPr lang="en-US" sz="1200" kern="1200" dirty="0">
                <a:solidFill>
                  <a:schemeClr val="tx1"/>
                </a:solidFill>
                <a:effectLst/>
                <a:latin typeface="Times New Roman" pitchFamily="18" charset="0"/>
                <a:ea typeface="Geneva" charset="0"/>
                <a:cs typeface="Geneva" charset="0"/>
              </a:rPr>
              <a:t> Neutrino Observatory, the Long-Term Ecological Research (LTER) program, and Southern Ocean Carbon and Climate Observations and Modeling (SOCCOM), along with many smaller single investigator and small team efforts.</a:t>
            </a:r>
          </a:p>
          <a:p>
            <a:r>
              <a:rPr lang="en-US" sz="1200" kern="1200" dirty="0">
                <a:solidFill>
                  <a:schemeClr val="tx1"/>
                </a:solidFill>
                <a:effectLst/>
                <a:latin typeface="Times New Roman" pitchFamily="18" charset="0"/>
                <a:ea typeface="Geneva" charset="0"/>
                <a:cs typeface="Geneva" charset="0"/>
              </a:rPr>
              <a:t>See https://soccom.princeton.edu.</a:t>
            </a:r>
          </a:p>
          <a:p>
            <a:endParaRPr lang="en-US" altLang="en-US" dirty="0"/>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1B5DD02-4733-402A-A9F7-622561EC2F96}" type="slidenum">
              <a:rPr lang="en-US" altLang="en-US" smtClean="0">
                <a:latin typeface="Times New Roman" panose="02020603050405020304" pitchFamily="18" charset="0"/>
              </a:rPr>
              <a:pPr/>
              <a:t>18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816960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411163" y="693738"/>
            <a:ext cx="6162675" cy="3467100"/>
          </a:xfrm>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sz="1200" kern="1200" dirty="0">
                <a:solidFill>
                  <a:schemeClr val="tx1"/>
                </a:solidFill>
                <a:effectLst/>
                <a:latin typeface="Times New Roman" pitchFamily="18" charset="0"/>
                <a:ea typeface="Geneva" charset="0"/>
                <a:cs typeface="Geneva" charset="0"/>
              </a:rPr>
              <a:t>Increasing aircraft costs have recently contributed to a reduction in the number of missions and flight hours, creating challenges for deep-field access. The scientific community is deeply concerned about sustaining an adequate Antarctic science program given these logistical constrains, the age of the USAP research vessels, and the lack of a polar-class icebreaker. Strong proposals are being rejected based on insufficient logistical capacity, and funded projects are being seriously delayed.</a:t>
            </a:r>
            <a:endParaRPr lang="en-US" altLang="en-US" dirty="0"/>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1B5DD02-4733-402A-A9F7-622561EC2F96}" type="slidenum">
              <a:rPr lang="en-US" altLang="en-US" smtClean="0">
                <a:latin typeface="Times New Roman" panose="02020603050405020304" pitchFamily="18" charset="0"/>
              </a:rPr>
              <a:pPr/>
              <a:t>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917610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411163" y="693738"/>
            <a:ext cx="6162675" cy="3467100"/>
          </a:xfrm>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457200" lvl="1" indent="0">
              <a:lnSpc>
                <a:spcPct val="90000"/>
              </a:lnSpc>
              <a:spcBef>
                <a:spcPts val="0"/>
              </a:spcBef>
              <a:buFont typeface="Arial" panose="020B0604020202020204" pitchFamily="34" charset="0"/>
              <a:buNone/>
              <a:defRPr/>
            </a:pPr>
            <a:r>
              <a:rPr lang="en-US" altLang="en-US" sz="1400" dirty="0">
                <a:ea typeface="Geneva"/>
              </a:rPr>
              <a:t>Such a</a:t>
            </a:r>
            <a:r>
              <a:rPr lang="en-US" altLang="en-US" sz="1400" baseline="0" dirty="0">
                <a:ea typeface="Geneva"/>
              </a:rPr>
              <a:t> review will</a:t>
            </a:r>
            <a:endParaRPr lang="en-US" altLang="en-US" sz="1400" dirty="0">
              <a:ea typeface="Geneva"/>
            </a:endParaRPr>
          </a:p>
          <a:p>
            <a:pPr marL="742950" lvl="1" indent="-285750">
              <a:lnSpc>
                <a:spcPct val="90000"/>
              </a:lnSpc>
              <a:spcBef>
                <a:spcPts val="0"/>
              </a:spcBef>
              <a:buFont typeface="Arial" panose="020B0604020202020204" pitchFamily="34" charset="0"/>
              <a:buChar char="•"/>
              <a:defRPr/>
            </a:pPr>
            <a:r>
              <a:rPr lang="en-US" altLang="en-US" sz="1400" dirty="0">
                <a:ea typeface="Geneva"/>
              </a:rPr>
              <a:t>Increase transparency with investigators and encouraging proposals aligned with logistical realities</a:t>
            </a:r>
          </a:p>
          <a:p>
            <a:pPr marL="742950" lvl="1" indent="-285750">
              <a:lnSpc>
                <a:spcPct val="90000"/>
              </a:lnSpc>
              <a:spcBef>
                <a:spcPts val="0"/>
              </a:spcBef>
              <a:buFont typeface="Arial" panose="020B0604020202020204" pitchFamily="34" charset="0"/>
              <a:buChar char="•"/>
              <a:defRPr/>
            </a:pPr>
            <a:r>
              <a:rPr lang="en-US" altLang="en-US" sz="1400" dirty="0">
                <a:ea typeface="Geneva"/>
              </a:rPr>
              <a:t>motivate strategies, such as partnerships, to reduce logistical constraints and balance demands</a:t>
            </a:r>
          </a:p>
          <a:p>
            <a:endParaRPr lang="en-US" altLang="en-US" dirty="0"/>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1B5DD02-4733-402A-A9F7-622561EC2F96}" type="slidenum">
              <a:rPr lang="en-US" altLang="en-US" smtClean="0">
                <a:latin typeface="Times New Roman" panose="02020603050405020304" pitchFamily="18" charset="0"/>
              </a:rPr>
              <a:pPr/>
              <a:t>20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618761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411163" y="693738"/>
            <a:ext cx="6162675" cy="3467100"/>
          </a:xfrm>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Geneva" charset="0"/>
                <a:cs typeface="Geneva" charset="0"/>
              </a:rPr>
              <a:t>The committee applauds recent NSF and individual Antarctic science team efforts to address sexual harassment in field-based programs. </a:t>
            </a:r>
            <a:endParaRPr lang="en-US" altLang="en-US" dirty="0"/>
          </a:p>
          <a:p>
            <a:endParaRPr lang="en-US" sz="1200" kern="1200" dirty="0">
              <a:solidFill>
                <a:schemeClr val="tx1"/>
              </a:solidFill>
              <a:effectLst/>
              <a:latin typeface="Times New Roman" pitchFamily="18" charset="0"/>
              <a:ea typeface="Geneva" charset="0"/>
              <a:cs typeface="Geneva"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a typeface="Geneva"/>
                <a:cs typeface="Geneva"/>
              </a:rPr>
              <a:t>Participation from all members of the Antarctic scientific community will be needed</a:t>
            </a:r>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1B5DD02-4733-402A-A9F7-622561EC2F96}" type="slidenum">
              <a:rPr lang="en-US" altLang="en-US" smtClean="0">
                <a:latin typeface="Times New Roman" panose="02020603050405020304" pitchFamily="18" charset="0"/>
              </a:rPr>
              <a:pPr/>
              <a:t>21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146638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44ADC1-BC10-9F44-BF98-A50AD96B784C}" type="slidenum">
              <a:rPr lang="en-US" altLang="en-US" smtClean="0"/>
              <a:pPr>
                <a:defRPr/>
              </a:pPr>
              <a:t>2</a:t>
            </a:fld>
            <a:endParaRPr lang="en-US" altLang="en-US"/>
          </a:p>
        </p:txBody>
      </p:sp>
    </p:spTree>
    <p:extLst>
      <p:ext uri="{BB962C8B-B14F-4D97-AF65-F5344CB8AC3E}">
        <p14:creationId xmlns:p14="http://schemas.microsoft.com/office/powerpoint/2010/main" val="2172898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411163" y="693738"/>
            <a:ext cx="6162675" cy="3467100"/>
          </a:xfrm>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dirty="0"/>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1B5DD02-4733-402A-A9F7-622561EC2F96}"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135531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F70AEB-1C92-4CB8-961A-C25A1BA5F53D}" type="slidenum">
              <a:rPr lang="en-US" altLang="en-US" smtClean="0">
                <a:latin typeface="Arial" panose="020B0604020202020204" pitchFamily="34" charset="0"/>
              </a:rPr>
              <a:pPr>
                <a:spcBef>
                  <a:spcPct val="0"/>
                </a:spcBef>
              </a:pPr>
              <a:t>23</a:t>
            </a:fld>
            <a:endParaRPr lang="en-US" altLang="en-US">
              <a:latin typeface="Arial" panose="020B0604020202020204" pitchFamily="34" charset="0"/>
            </a:endParaRPr>
          </a:p>
        </p:txBody>
      </p:sp>
      <p:sp>
        <p:nvSpPr>
          <p:cNvPr id="51203" name="Rectangle 2"/>
          <p:cNvSpPr>
            <a:spLocks noGrp="1" noRot="1" noChangeAspect="1" noChangeArrowheads="1" noTextEdit="1"/>
          </p:cNvSpPr>
          <p:nvPr>
            <p:ph type="sldImg"/>
          </p:nvPr>
        </p:nvSpPr>
        <p:spPr>
          <a:xfrm>
            <a:off x="411163" y="693738"/>
            <a:ext cx="6162675" cy="3467100"/>
          </a:xfrm>
          <a:ln/>
        </p:spPr>
      </p:sp>
      <p:sp>
        <p:nvSpPr>
          <p:cNvPr id="512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nSpc>
                <a:spcPct val="90000"/>
              </a:lnSpc>
            </a:pPr>
            <a:endParaRPr lang="en-US" altLang="en-US" dirty="0">
              <a:latin typeface="Arial" panose="020B0604020202020204" pitchFamily="34" charset="0"/>
            </a:endParaRPr>
          </a:p>
        </p:txBody>
      </p:sp>
    </p:spTree>
    <p:extLst>
      <p:ext uri="{BB962C8B-B14F-4D97-AF65-F5344CB8AC3E}">
        <p14:creationId xmlns:p14="http://schemas.microsoft.com/office/powerpoint/2010/main" val="240848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411163" y="693738"/>
            <a:ext cx="6162675" cy="3467100"/>
          </a:xfrm>
          <a:ln/>
        </p:spPr>
      </p:sp>
      <p:sp>
        <p:nvSpPr>
          <p:cNvPr id="532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a:p>
        </p:txBody>
      </p:sp>
      <p:sp>
        <p:nvSpPr>
          <p:cNvPr id="5325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7F4CDD9-61B9-43AB-BF11-D746F5F64C7D}"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63146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411163" y="693738"/>
            <a:ext cx="6162675" cy="3467100"/>
          </a:xfrm>
          <a:ln/>
        </p:spPr>
      </p:sp>
      <p:sp>
        <p:nvSpPr>
          <p:cNvPr id="552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dirty="0"/>
          </a:p>
        </p:txBody>
      </p:sp>
      <p:sp>
        <p:nvSpPr>
          <p:cNvPr id="5530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53E8DF6-9935-405D-8D06-E87DA3ABD984}"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673975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C632B4-7880-4D0B-8DCD-91046E471AF2}" type="slidenum">
              <a:rPr lang="en-US" altLang="en-US" smtClean="0"/>
              <a:pPr>
                <a:spcBef>
                  <a:spcPct val="0"/>
                </a:spcBef>
              </a:pPr>
              <a:t>4</a:t>
            </a:fld>
            <a:endParaRPr lang="en-US" altLang="en-US"/>
          </a:p>
        </p:txBody>
      </p:sp>
      <p:sp>
        <p:nvSpPr>
          <p:cNvPr id="14339" name="Rectangle 2"/>
          <p:cNvSpPr>
            <a:spLocks noGrp="1" noRot="1" noChangeAspect="1" noChangeArrowheads="1" noTextEdit="1"/>
          </p:cNvSpPr>
          <p:nvPr>
            <p:ph type="sldImg"/>
          </p:nvPr>
        </p:nvSpPr>
        <p:spPr>
          <a:xfrm>
            <a:off x="411163" y="693738"/>
            <a:ext cx="6162675" cy="3467100"/>
          </a:xfrm>
          <a:ln/>
        </p:spPr>
      </p:sp>
      <p:sp>
        <p:nvSpPr>
          <p:cNvPr id="143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en-US" altLang="en-US"/>
          </a:p>
        </p:txBody>
      </p:sp>
    </p:spTree>
    <p:extLst>
      <p:ext uri="{BB962C8B-B14F-4D97-AF65-F5344CB8AC3E}">
        <p14:creationId xmlns:p14="http://schemas.microsoft.com/office/powerpoint/2010/main" val="417129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411163" y="693738"/>
            <a:ext cx="6162675" cy="3467100"/>
          </a:xfrm>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1B5DD02-4733-402A-A9F7-622561EC2F96}"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17212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411163" y="693738"/>
            <a:ext cx="6162675" cy="3467100"/>
          </a:xfrm>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Despite the important progress to date, the potential magnitude of the threats to humans posed by Antarctic ice sheet collapse demands a more aggressive, comprehensive, and ambitious research approach; the scientific response to this immense challenge should be commensurate with the task at hand.</a:t>
            </a:r>
          </a:p>
          <a:p>
            <a:endParaRPr lang="en-US" altLang="en-US" dirty="0"/>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1B5DD02-4733-402A-A9F7-622561EC2F96}"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455487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411163" y="693738"/>
            <a:ext cx="6162675" cy="3467100"/>
          </a:xfrm>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1B5DD02-4733-402A-A9F7-622561EC2F96}"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601614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411163" y="693738"/>
            <a:ext cx="6162675" cy="3467100"/>
          </a:xfrm>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1B5DD02-4733-402A-A9F7-622561EC2F96}"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059772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411163" y="693738"/>
            <a:ext cx="6162675" cy="3467100"/>
          </a:xfrm>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It is very difficult to envision, however, that most of the key scientific questions will be addressed with only a couple of field campaigns to a sector of Antarctica that is changing very rapidly and has never been investigated at this level of detail. Additional years of study of this sector by an expanded international community are warranted given our current state of knowledge of the underlying processes and rates of ice sheet loss</a:t>
            </a:r>
            <a:endParaRPr lang="en-US" altLang="en-US" dirty="0"/>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1B5DD02-4733-402A-A9F7-622561EC2F96}"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318231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411163" y="693738"/>
            <a:ext cx="6162675" cy="3467100"/>
          </a:xfrm>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dirty="0"/>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1B5DD02-4733-402A-A9F7-622561EC2F96}" type="slidenum">
              <a:rPr lang="en-US" altLang="en-US" smtClean="0">
                <a:latin typeface="Times New Roman" panose="02020603050405020304" pitchFamily="18" charset="0"/>
              </a:rPr>
              <a:pPr/>
              <a:t>11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081745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Division and graphic">
    <p:spTree>
      <p:nvGrpSpPr>
        <p:cNvPr id="1" name=""/>
        <p:cNvGrpSpPr/>
        <p:nvPr/>
      </p:nvGrpSpPr>
      <p:grpSpPr>
        <a:xfrm>
          <a:off x="0" y="0"/>
          <a:ext cx="0" cy="0"/>
          <a:chOff x="0" y="0"/>
          <a:chExt cx="0" cy="0"/>
        </a:xfrm>
      </p:grpSpPr>
      <p:pic>
        <p:nvPicPr>
          <p:cNvPr id="2" name="Picture 1" descr="030767 PPT 2017_16x9_orbits title_3840x216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00" y="1526286"/>
            <a:ext cx="8229600" cy="1830452"/>
          </a:xfrm>
          <a:prstGeom prst="rect">
            <a:avLst/>
          </a:prstGeom>
        </p:spPr>
        <p:txBody>
          <a:bodyPr/>
          <a:lstStyle>
            <a:lvl1pPr>
              <a:defRPr sz="4400">
                <a:latin typeface="Trebuchet MS" panose="020B0603020202020204" pitchFamily="34" charset="0"/>
              </a:defRPr>
            </a:lvl1pPr>
          </a:lstStyle>
          <a:p>
            <a:r>
              <a:rPr lang="en-US"/>
              <a:t>Click to edit Master title style</a:t>
            </a:r>
            <a:endParaRPr lang="en-US" dirty="0"/>
          </a:p>
        </p:txBody>
      </p:sp>
      <p:sp>
        <p:nvSpPr>
          <p:cNvPr id="3" name="Text Placeholder 2"/>
          <p:cNvSpPr>
            <a:spLocks noGrp="1"/>
          </p:cNvSpPr>
          <p:nvPr>
            <p:ph type="body" sz="quarter" idx="10"/>
          </p:nvPr>
        </p:nvSpPr>
        <p:spPr>
          <a:xfrm>
            <a:off x="0" y="967861"/>
            <a:ext cx="9144000" cy="369242"/>
          </a:xfrm>
          <a:prstGeom prst="rect">
            <a:avLst/>
          </a:prstGeom>
        </p:spPr>
        <p:txBody>
          <a:bodyPr vert="horz"/>
          <a:lstStyle>
            <a:lvl1pPr marL="0" indent="0" algn="ctr">
              <a:buFontTx/>
              <a:buNone/>
              <a:defRPr sz="2200" cap="all">
                <a:solidFill>
                  <a:srgbClr val="3A85B3"/>
                </a:solidFill>
                <a:latin typeface="Tw Cen MT"/>
              </a:defRPr>
            </a:lvl1pPr>
            <a:lvl2pPr marL="457200" indent="0" algn="ctr">
              <a:buFontTx/>
              <a:buNone/>
              <a:defRPr sz="2200" cap="all">
                <a:solidFill>
                  <a:srgbClr val="3A85B3"/>
                </a:solidFill>
                <a:latin typeface="Tw Cen MT"/>
              </a:defRPr>
            </a:lvl2pPr>
            <a:lvl3pPr marL="914400" indent="0" algn="ctr">
              <a:buFontTx/>
              <a:buNone/>
              <a:defRPr sz="2200" cap="all">
                <a:solidFill>
                  <a:srgbClr val="3A85B3"/>
                </a:solidFill>
                <a:latin typeface="Tw Cen MT"/>
              </a:defRPr>
            </a:lvl3pPr>
            <a:lvl4pPr marL="1371600" indent="0" algn="ctr">
              <a:buFontTx/>
              <a:buNone/>
              <a:defRPr sz="2200" cap="all">
                <a:solidFill>
                  <a:srgbClr val="3A85B3"/>
                </a:solidFill>
                <a:latin typeface="Tw Cen MT"/>
              </a:defRPr>
            </a:lvl4pPr>
            <a:lvl5pPr marL="1828800" indent="0" algn="ctr">
              <a:buFontTx/>
              <a:buNone/>
              <a:defRPr sz="2200" cap="all">
                <a:solidFill>
                  <a:srgbClr val="3A85B3"/>
                </a:solidFill>
                <a:latin typeface="Tw Cen MT"/>
              </a:defRPr>
            </a:lvl5pPr>
          </a:lstStyle>
          <a:p>
            <a:pPr lvl="0"/>
            <a:r>
              <a:rPr lang="en-US"/>
              <a:t>Edit Master text styles</a:t>
            </a:r>
          </a:p>
        </p:txBody>
      </p:sp>
    </p:spTree>
    <p:extLst>
      <p:ext uri="{BB962C8B-B14F-4D97-AF65-F5344CB8AC3E}">
        <p14:creationId xmlns:p14="http://schemas.microsoft.com/office/powerpoint/2010/main" val="98944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5"/>
          <p:cNvSpPr>
            <a:spLocks noGrp="1"/>
          </p:cNvSpPr>
          <p:nvPr>
            <p:ph sz="quarter" idx="10"/>
          </p:nvPr>
        </p:nvSpPr>
        <p:spPr>
          <a:xfrm>
            <a:off x="345858" y="1130400"/>
            <a:ext cx="8459369" cy="3171818"/>
          </a:xfrm>
          <a:prstGeom prst="rect">
            <a:avLst/>
          </a:prstGeom>
        </p:spPr>
        <p:txBody>
          <a:bodyPr vert="horz"/>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6719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5"/>
          <p:cNvSpPr>
            <a:spLocks noGrp="1"/>
          </p:cNvSpPr>
          <p:nvPr>
            <p:ph sz="quarter" idx="10"/>
          </p:nvPr>
        </p:nvSpPr>
        <p:spPr>
          <a:xfrm>
            <a:off x="345859" y="1130400"/>
            <a:ext cx="4118142" cy="3171818"/>
          </a:xfrm>
          <a:prstGeom prst="rect">
            <a:avLst/>
          </a:prstGeom>
        </p:spPr>
        <p:txBody>
          <a:bodyPr vert="horz"/>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quarter" idx="11"/>
          </p:nvPr>
        </p:nvSpPr>
        <p:spPr>
          <a:xfrm>
            <a:off x="4694400" y="1130400"/>
            <a:ext cx="4110827" cy="3171818"/>
          </a:xfrm>
          <a:prstGeom prst="rect">
            <a:avLst/>
          </a:prstGeom>
        </p:spPr>
        <p:txBody>
          <a:bodyPr vert="horz"/>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7367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45858" y="330080"/>
            <a:ext cx="8459369" cy="3972138"/>
          </a:xfrm>
          <a:prstGeom prst="rect">
            <a:avLst/>
          </a:prstGeom>
        </p:spPr>
        <p:txBody>
          <a:bodyPr vert="horz"/>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6228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44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673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4688681"/>
            <a:ext cx="2133600" cy="357188"/>
          </a:xfrm>
          <a:prstGeom prst="rect">
            <a:avLst/>
          </a:prstGeom>
        </p:spPr>
        <p:txBody>
          <a:bodyPr/>
          <a:lstStyle>
            <a:lvl1pPr eaLnBrk="0" hangingPunct="0">
              <a:defRPr>
                <a:cs typeface="+mn-cs"/>
              </a:defRPr>
            </a:lvl1pPr>
          </a:lstStyle>
          <a:p>
            <a:pPr>
              <a:defRPr/>
            </a:pPr>
            <a:endParaRPr lang="en-US"/>
          </a:p>
        </p:txBody>
      </p:sp>
      <p:sp>
        <p:nvSpPr>
          <p:cNvPr id="6" name="Slide Number Placeholder 5"/>
          <p:cNvSpPr>
            <a:spLocks noGrp="1" noChangeArrowheads="1"/>
          </p:cNvSpPr>
          <p:nvPr>
            <p:ph type="sldNum" sz="quarter" idx="11"/>
          </p:nvPr>
        </p:nvSpPr>
        <p:spPr>
          <a:xfrm>
            <a:off x="6553200" y="4686300"/>
            <a:ext cx="2133600" cy="357188"/>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0CF0FE40-BDF2-4135-AC4B-27D73A32FE60}" type="slidenum">
              <a:rPr lang="en-US" altLang="en-US"/>
              <a:pPr>
                <a:defRPr/>
              </a:pPr>
              <a:t>‹#›</a:t>
            </a:fld>
            <a:endParaRPr lang="en-US" altLang="en-US"/>
          </a:p>
        </p:txBody>
      </p:sp>
      <p:sp>
        <p:nvSpPr>
          <p:cNvPr id="7" name="Rectangle 14"/>
          <p:cNvSpPr>
            <a:spLocks noGrp="1" noChangeArrowheads="1"/>
          </p:cNvSpPr>
          <p:nvPr>
            <p:ph type="ftr" sz="quarter" idx="12"/>
          </p:nvPr>
        </p:nvSpPr>
        <p:spPr>
          <a:xfrm>
            <a:off x="3124200" y="4686300"/>
            <a:ext cx="2895600" cy="357188"/>
          </a:xfrm>
          <a:prstGeom prst="rect">
            <a:avLst/>
          </a:prstGeom>
        </p:spPr>
        <p:txBody>
          <a:bodyPr/>
          <a:lstStyle>
            <a:lvl1pPr eaLnBrk="0" hangingPunct="0">
              <a:defRPr>
                <a:cs typeface="+mn-cs"/>
              </a:defRPr>
            </a:lvl1pPr>
          </a:lstStyle>
          <a:p>
            <a:pPr>
              <a:defRPr/>
            </a:pPr>
            <a:endParaRPr lang="en-US"/>
          </a:p>
        </p:txBody>
      </p:sp>
    </p:spTree>
    <p:extLst>
      <p:ext uri="{BB962C8B-B14F-4D97-AF65-F5344CB8AC3E}">
        <p14:creationId xmlns:p14="http://schemas.microsoft.com/office/powerpoint/2010/main" val="601184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030767 PPT 2017_16x9_basic secondary_3840px.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0" y="4367212"/>
            <a:ext cx="9144000" cy="776288"/>
          </a:xfrm>
          <a:prstGeom prst="rect">
            <a:avLst/>
          </a:prstGeom>
        </p:spPr>
      </p:pic>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4" r:id="rId4"/>
    <p:sldLayoutId id="2147483838" r:id="rId5"/>
    <p:sldLayoutId id="2147483839" r:id="rId6"/>
    <p:sldLayoutId id="2147483840" r:id="rId7"/>
  </p:sldLayoutIdLst>
  <p:txStyles>
    <p:titleStyle>
      <a:lvl1pPr algn="ctr" rtl="0" eaLnBrk="1" fontAlgn="base" hangingPunct="1">
        <a:spcBef>
          <a:spcPct val="0"/>
        </a:spcBef>
        <a:spcAft>
          <a:spcPct val="0"/>
        </a:spcAft>
        <a:defRPr sz="4400" kern="1200">
          <a:solidFill>
            <a:schemeClr val="tx1"/>
          </a:solidFill>
          <a:latin typeface="Trebuchet MS"/>
          <a:ea typeface="Geneva" charset="0"/>
          <a:cs typeface="Trebuchet MS"/>
        </a:defRPr>
      </a:lvl1pPr>
      <a:lvl2pPr algn="ctr" rtl="0" eaLnBrk="1" fontAlgn="base" hangingPunct="1">
        <a:spcBef>
          <a:spcPct val="0"/>
        </a:spcBef>
        <a:spcAft>
          <a:spcPct val="0"/>
        </a:spcAft>
        <a:defRPr sz="4400">
          <a:solidFill>
            <a:schemeClr val="tx1"/>
          </a:solidFill>
          <a:latin typeface="Trebuchet MS" charset="0"/>
          <a:ea typeface="Geneva" charset="0"/>
          <a:cs typeface="Geneva" charset="0"/>
        </a:defRPr>
      </a:lvl2pPr>
      <a:lvl3pPr algn="ctr" rtl="0" eaLnBrk="1" fontAlgn="base" hangingPunct="1">
        <a:spcBef>
          <a:spcPct val="0"/>
        </a:spcBef>
        <a:spcAft>
          <a:spcPct val="0"/>
        </a:spcAft>
        <a:defRPr sz="4400">
          <a:solidFill>
            <a:schemeClr val="tx1"/>
          </a:solidFill>
          <a:latin typeface="Trebuchet MS" charset="0"/>
          <a:ea typeface="Geneva" charset="0"/>
          <a:cs typeface="Geneva" charset="0"/>
        </a:defRPr>
      </a:lvl3pPr>
      <a:lvl4pPr algn="ctr" rtl="0" eaLnBrk="1" fontAlgn="base" hangingPunct="1">
        <a:spcBef>
          <a:spcPct val="0"/>
        </a:spcBef>
        <a:spcAft>
          <a:spcPct val="0"/>
        </a:spcAft>
        <a:defRPr sz="4400">
          <a:solidFill>
            <a:schemeClr val="tx1"/>
          </a:solidFill>
          <a:latin typeface="Trebuchet MS" charset="0"/>
          <a:ea typeface="Geneva" charset="0"/>
          <a:cs typeface="Geneva" charset="0"/>
        </a:defRPr>
      </a:lvl4pPr>
      <a:lvl5pPr algn="ctr" rtl="0" eaLnBrk="1" fontAlgn="base" hangingPunct="1">
        <a:spcBef>
          <a:spcPct val="0"/>
        </a:spcBef>
        <a:spcAft>
          <a:spcPct val="0"/>
        </a:spcAft>
        <a:defRPr sz="4400">
          <a:solidFill>
            <a:schemeClr val="tx1"/>
          </a:solidFill>
          <a:latin typeface="Trebuchet MS" charset="0"/>
          <a:ea typeface="Geneva" charset="0"/>
          <a:cs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nap.edu/"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sz="quarter" idx="10"/>
          </p:nvPr>
        </p:nvSpPr>
        <p:spPr bwMode="auto">
          <a:xfrm>
            <a:off x="3032157" y="733117"/>
            <a:ext cx="6043749" cy="315704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nSpc>
                <a:spcPct val="90000"/>
              </a:lnSpc>
              <a:spcBef>
                <a:spcPts val="600"/>
              </a:spcBef>
              <a:defRPr/>
            </a:pPr>
            <a:endParaRPr lang="en-US" altLang="en-US" sz="2000" dirty="0">
              <a:ea typeface="Geneva"/>
              <a:cs typeface="Geneva"/>
            </a:endParaRPr>
          </a:p>
          <a:p>
            <a:pPr>
              <a:lnSpc>
                <a:spcPct val="90000"/>
              </a:lnSpc>
              <a:spcBef>
                <a:spcPts val="600"/>
              </a:spcBef>
              <a:defRPr/>
            </a:pPr>
            <a:endParaRPr lang="en-US" altLang="en-US" sz="2000" dirty="0">
              <a:ea typeface="Geneva"/>
              <a:cs typeface="Geneva"/>
            </a:endParaRPr>
          </a:p>
          <a:p>
            <a:pPr marL="457200" lvl="1" indent="0">
              <a:lnSpc>
                <a:spcPct val="90000"/>
              </a:lnSpc>
              <a:spcBef>
                <a:spcPts val="0"/>
              </a:spcBef>
              <a:buNone/>
              <a:defRPr/>
            </a:pPr>
            <a:endParaRPr lang="en-US" altLang="en-US" sz="1800" dirty="0">
              <a:ea typeface="Geneva"/>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445" y="106445"/>
            <a:ext cx="3086582" cy="4410383"/>
          </a:xfrm>
          <a:prstGeom prst="rect">
            <a:avLst/>
          </a:prstGeom>
        </p:spPr>
      </p:pic>
      <p:sp>
        <p:nvSpPr>
          <p:cNvPr id="7" name="Rectangle 4"/>
          <p:cNvSpPr>
            <a:spLocks noGrp="1" noChangeArrowheads="1"/>
          </p:cNvSpPr>
          <p:nvPr>
            <p:ph type="title"/>
          </p:nvPr>
        </p:nvSpPr>
        <p:spPr bwMode="auto">
          <a:xfrm>
            <a:off x="3893027" y="1354867"/>
            <a:ext cx="4927601" cy="21820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200"/>
              </a:spcBef>
              <a:spcAft>
                <a:spcPts val="1200"/>
              </a:spcAft>
            </a:pPr>
            <a:r>
              <a:rPr lang="en-US" altLang="en-US" sz="3200" b="1" dirty="0" smtClean="0">
                <a:solidFill>
                  <a:srgbClr val="7030A0"/>
                </a:solidFill>
                <a:latin typeface="Trebuchet MS" panose="020B0603020202020204" pitchFamily="34" charset="0"/>
                <a:ea typeface="Geneva"/>
                <a:cs typeface="Trebuchet MS" panose="020B0603020202020204" pitchFamily="34" charset="0"/>
              </a:rPr>
              <a:t>Webinar will begin shortly at</a:t>
            </a:r>
            <a:br>
              <a:rPr lang="en-US" altLang="en-US" sz="3200" b="1" dirty="0" smtClean="0">
                <a:solidFill>
                  <a:srgbClr val="7030A0"/>
                </a:solidFill>
                <a:latin typeface="Trebuchet MS" panose="020B0603020202020204" pitchFamily="34" charset="0"/>
                <a:ea typeface="Geneva"/>
                <a:cs typeface="Trebuchet MS" panose="020B0603020202020204" pitchFamily="34" charset="0"/>
              </a:rPr>
            </a:br>
            <a:r>
              <a:rPr lang="en-US" altLang="en-US" sz="3200" b="1" dirty="0" smtClean="0">
                <a:solidFill>
                  <a:srgbClr val="7030A0"/>
                </a:solidFill>
                <a:latin typeface="Trebuchet MS" panose="020B0603020202020204" pitchFamily="34" charset="0"/>
                <a:ea typeface="Geneva"/>
                <a:cs typeface="Trebuchet MS" panose="020B0603020202020204" pitchFamily="34" charset="0"/>
              </a:rPr>
              <a:t>2 pm</a:t>
            </a:r>
            <a:r>
              <a:rPr lang="en-US" altLang="en-US" sz="3200" b="1" dirty="0" smtClean="0">
                <a:solidFill>
                  <a:srgbClr val="7030A0"/>
                </a:solidFill>
                <a:ea typeface="Geneva"/>
                <a:cs typeface="Trebuchet MS" panose="020B0603020202020204" pitchFamily="34" charset="0"/>
              </a:rPr>
              <a:t> EDT/11 am PDT</a:t>
            </a:r>
            <a:r>
              <a:rPr lang="en-US" altLang="en-US" sz="2400" b="1" dirty="0">
                <a:latin typeface="Trebuchet MS" panose="020B0603020202020204" pitchFamily="34" charset="0"/>
                <a:ea typeface="Geneva"/>
                <a:cs typeface="Trebuchet MS" panose="020B0603020202020204" pitchFamily="34" charset="0"/>
              </a:rPr>
              <a:t/>
            </a:r>
            <a:br>
              <a:rPr lang="en-US" altLang="en-US" sz="2400" b="1" dirty="0">
                <a:latin typeface="Trebuchet MS" panose="020B0603020202020204" pitchFamily="34" charset="0"/>
                <a:ea typeface="Geneva"/>
                <a:cs typeface="Trebuchet MS" panose="020B0603020202020204" pitchFamily="34" charset="0"/>
              </a:rPr>
            </a:br>
            <a:r>
              <a:rPr lang="en-US" altLang="en-US" sz="3200" dirty="0" smtClean="0">
                <a:latin typeface="Verdana" panose="020B0604030504040204" pitchFamily="34" charset="0"/>
                <a:ea typeface="Geneva"/>
                <a:cs typeface="Trebuchet MS" panose="020B0603020202020204" pitchFamily="34" charset="0"/>
              </a:rPr>
              <a:t> </a:t>
            </a:r>
            <a:r>
              <a:rPr lang="en-US" altLang="en-US" sz="2400" dirty="0">
                <a:latin typeface="Verdana" panose="020B0604030504040204" pitchFamily="34" charset="0"/>
                <a:ea typeface="Geneva"/>
                <a:cs typeface="Trebuchet MS" panose="020B0603020202020204" pitchFamily="34" charset="0"/>
              </a:rPr>
              <a:t/>
            </a:r>
            <a:br>
              <a:rPr lang="en-US" altLang="en-US" sz="2400" dirty="0">
                <a:latin typeface="Verdana" panose="020B0604030504040204" pitchFamily="34" charset="0"/>
                <a:ea typeface="Geneva"/>
                <a:cs typeface="Trebuchet MS" panose="020B0603020202020204" pitchFamily="34" charset="0"/>
              </a:rPr>
            </a:br>
            <a:r>
              <a:rPr lang="en-US" altLang="en-US" sz="2400" dirty="0">
                <a:latin typeface="Verdana" panose="020B0604030504040204" pitchFamily="34" charset="0"/>
                <a:ea typeface="Geneva"/>
                <a:cs typeface="Trebuchet MS" panose="020B0603020202020204" pitchFamily="34" charset="0"/>
              </a:rPr>
              <a:t/>
            </a:r>
            <a:br>
              <a:rPr lang="en-US" altLang="en-US" sz="2400" dirty="0">
                <a:latin typeface="Verdana" panose="020B0604030504040204" pitchFamily="34" charset="0"/>
                <a:ea typeface="Geneva"/>
                <a:cs typeface="Trebuchet MS" panose="020B0603020202020204" pitchFamily="34" charset="0"/>
              </a:rPr>
            </a:br>
            <a:r>
              <a:rPr lang="en-US" altLang="en-US" sz="2400" dirty="0">
                <a:latin typeface="Verdana" panose="020B0604030504040204" pitchFamily="34" charset="0"/>
                <a:ea typeface="Geneva"/>
                <a:cs typeface="Trebuchet MS" panose="020B0603020202020204" pitchFamily="34" charset="0"/>
              </a:rPr>
              <a:t/>
            </a:r>
            <a:br>
              <a:rPr lang="en-US" altLang="en-US" sz="2400" dirty="0">
                <a:latin typeface="Verdana" panose="020B0604030504040204" pitchFamily="34" charset="0"/>
                <a:ea typeface="Geneva"/>
                <a:cs typeface="Trebuchet MS" panose="020B0603020202020204" pitchFamily="34" charset="0"/>
              </a:rPr>
            </a:br>
            <a:endParaRPr lang="en-US" altLang="en-US" sz="2400" dirty="0">
              <a:latin typeface="Verdana" panose="020B0604030504040204" pitchFamily="34" charset="0"/>
              <a:ea typeface="Geneva"/>
              <a:cs typeface="Trebuchet MS" panose="020B0603020202020204" pitchFamily="34" charset="0"/>
            </a:endParaRPr>
          </a:p>
        </p:txBody>
      </p:sp>
    </p:spTree>
    <p:extLst>
      <p:ext uri="{BB962C8B-B14F-4D97-AF65-F5344CB8AC3E}">
        <p14:creationId xmlns:p14="http://schemas.microsoft.com/office/powerpoint/2010/main" val="1564602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348343" y="147485"/>
            <a:ext cx="8795657" cy="9157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sz="3200" dirty="0">
                <a:solidFill>
                  <a:schemeClr val="tx2"/>
                </a:solidFill>
                <a:latin typeface="Verdana" panose="020B0604030504040204" pitchFamily="34" charset="0"/>
                <a:ea typeface="Geneva"/>
                <a:cs typeface="Trebuchet MS" panose="020B0603020202020204" pitchFamily="34" charset="0"/>
              </a:rPr>
              <a:t>Priority I: Recommendations </a:t>
            </a:r>
            <a:r>
              <a:rPr lang="en-US" altLang="en-US" sz="2400" dirty="0">
                <a:solidFill>
                  <a:schemeClr val="tx2"/>
                </a:solidFill>
                <a:latin typeface="Verdana" panose="020B0604030504040204" pitchFamily="34" charset="0"/>
                <a:ea typeface="Geneva"/>
                <a:cs typeface="Trebuchet MS" panose="020B0603020202020204" pitchFamily="34" charset="0"/>
              </a:rPr>
              <a:t>(cont.)</a:t>
            </a:r>
          </a:p>
        </p:txBody>
      </p:sp>
      <p:sp>
        <p:nvSpPr>
          <p:cNvPr id="16387" name="Content Placeholder 2"/>
          <p:cNvSpPr>
            <a:spLocks noGrp="1"/>
          </p:cNvSpPr>
          <p:nvPr>
            <p:ph sz="quarter" idx="10"/>
          </p:nvPr>
        </p:nvSpPr>
        <p:spPr bwMode="auto">
          <a:xfrm>
            <a:off x="2960914" y="905692"/>
            <a:ext cx="6183086" cy="33182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a:lnSpc>
                <a:spcPct val="90000"/>
              </a:lnSpc>
              <a:spcBef>
                <a:spcPts val="0"/>
              </a:spcBef>
              <a:buNone/>
              <a:defRPr/>
            </a:pPr>
            <a:r>
              <a:rPr lang="en-US" altLang="en-US" sz="2200" dirty="0">
                <a:ea typeface="Geneva"/>
                <a:cs typeface="Geneva"/>
              </a:rPr>
              <a:t>To advance Priority I, NSF should:</a:t>
            </a:r>
          </a:p>
          <a:p>
            <a:pPr marL="0" indent="0">
              <a:lnSpc>
                <a:spcPct val="90000"/>
              </a:lnSpc>
              <a:spcBef>
                <a:spcPts val="0"/>
              </a:spcBef>
              <a:buNone/>
              <a:defRPr/>
            </a:pPr>
            <a:endParaRPr lang="en-US" altLang="en-US" sz="2200" dirty="0">
              <a:ea typeface="Geneva"/>
              <a:cs typeface="Geneva"/>
            </a:endParaRPr>
          </a:p>
          <a:p>
            <a:pPr>
              <a:lnSpc>
                <a:spcPct val="90000"/>
              </a:lnSpc>
              <a:spcBef>
                <a:spcPts val="0"/>
              </a:spcBef>
              <a:defRPr/>
            </a:pPr>
            <a:r>
              <a:rPr lang="en-US" altLang="en-US" sz="2200" b="1" dirty="0">
                <a:ea typeface="Geneva"/>
                <a:cs typeface="Geneva"/>
              </a:rPr>
              <a:t>Expand and continue international </a:t>
            </a:r>
            <a:r>
              <a:rPr lang="en-US" altLang="en-US" sz="2200" b="1" dirty="0" err="1">
                <a:ea typeface="Geneva"/>
                <a:cs typeface="Geneva"/>
              </a:rPr>
              <a:t>Thwaites</a:t>
            </a:r>
            <a:r>
              <a:rPr lang="en-US" altLang="en-US" sz="2200" b="1" dirty="0">
                <a:ea typeface="Geneva"/>
                <a:cs typeface="Geneva"/>
              </a:rPr>
              <a:t> Glacier region research</a:t>
            </a:r>
          </a:p>
          <a:p>
            <a:pPr>
              <a:defRPr/>
            </a:pPr>
            <a:r>
              <a:rPr lang="en-US" altLang="en-US" sz="2200" b="1" dirty="0">
                <a:ea typeface="Geneva"/>
              </a:rPr>
              <a:t>Issue a call for proposals to study past ice sheet change</a:t>
            </a:r>
          </a:p>
          <a:p>
            <a:pPr lvl="1">
              <a:defRPr/>
            </a:pPr>
            <a:r>
              <a:rPr lang="en-US" altLang="en-US" sz="2200" dirty="0">
                <a:ea typeface="Geneva"/>
                <a:cs typeface="Geneva"/>
              </a:rPr>
              <a:t>Would address perceived lack of urgency</a:t>
            </a:r>
          </a:p>
          <a:p>
            <a:pPr>
              <a:defRPr/>
            </a:pPr>
            <a:r>
              <a:rPr lang="en-US" altLang="en-US" sz="2200" b="1" dirty="0">
                <a:ea typeface="Geneva"/>
                <a:cs typeface="Geneva"/>
              </a:rPr>
              <a:t>Increase support for interdisciplinary research and modeling efforts</a:t>
            </a:r>
          </a:p>
        </p:txBody>
      </p:sp>
      <p:pic>
        <p:nvPicPr>
          <p:cNvPr id="6" name="Picture 5"/>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667" y="1550126"/>
            <a:ext cx="2769327" cy="2080266"/>
          </a:xfrm>
          <a:prstGeom prst="rect">
            <a:avLst/>
          </a:prstGeom>
          <a:noFill/>
          <a:ln>
            <a:noFill/>
          </a:ln>
        </p:spPr>
      </p:pic>
    </p:spTree>
    <p:extLst>
      <p:ext uri="{BB962C8B-B14F-4D97-AF65-F5344CB8AC3E}">
        <p14:creationId xmlns:p14="http://schemas.microsoft.com/office/powerpoint/2010/main" val="3865380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635726" y="147485"/>
            <a:ext cx="8090263" cy="9157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l"/>
            <a:r>
              <a:rPr lang="en-US" altLang="en-US" sz="2800" dirty="0">
                <a:solidFill>
                  <a:schemeClr val="tx2"/>
                </a:solidFill>
                <a:latin typeface="Verdana" panose="020B0604030504040204" pitchFamily="34" charset="0"/>
                <a:ea typeface="Geneva"/>
                <a:cs typeface="Trebuchet MS" panose="020B0603020202020204" pitchFamily="34" charset="0"/>
              </a:rPr>
              <a:t>Priority II: Using Omics to Understand How Antarctic Biota Evolve and Adapt </a:t>
            </a:r>
          </a:p>
        </p:txBody>
      </p:sp>
      <p:sp>
        <p:nvSpPr>
          <p:cNvPr id="16387" name="Content Placeholder 2"/>
          <p:cNvSpPr>
            <a:spLocks noGrp="1"/>
          </p:cNvSpPr>
          <p:nvPr>
            <p:ph sz="quarter" idx="10"/>
          </p:nvPr>
        </p:nvSpPr>
        <p:spPr bwMode="auto">
          <a:xfrm>
            <a:off x="3378926" y="1399087"/>
            <a:ext cx="5189902" cy="295547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nSpc>
                <a:spcPct val="90000"/>
              </a:lnSpc>
              <a:spcBef>
                <a:spcPts val="0"/>
              </a:spcBef>
              <a:defRPr/>
            </a:pPr>
            <a:r>
              <a:rPr lang="en-US" altLang="en-US" sz="2100" dirty="0">
                <a:ea typeface="Geneva"/>
                <a:cs typeface="Geneva"/>
              </a:rPr>
              <a:t>Compelling and realistic scientific objective with substantial opportunities ahead</a:t>
            </a:r>
          </a:p>
          <a:p>
            <a:pPr marL="0" indent="0">
              <a:lnSpc>
                <a:spcPct val="90000"/>
              </a:lnSpc>
              <a:spcBef>
                <a:spcPts val="0"/>
              </a:spcBef>
              <a:buNone/>
              <a:defRPr/>
            </a:pPr>
            <a:endParaRPr lang="en-US" altLang="en-US" sz="1400" dirty="0">
              <a:ea typeface="Geneva"/>
              <a:cs typeface="Geneva"/>
            </a:endParaRPr>
          </a:p>
          <a:p>
            <a:pPr>
              <a:lnSpc>
                <a:spcPct val="90000"/>
              </a:lnSpc>
              <a:spcBef>
                <a:spcPts val="0"/>
              </a:spcBef>
              <a:defRPr/>
            </a:pPr>
            <a:r>
              <a:rPr lang="en-US" altLang="en-US" sz="2100" b="1" dirty="0">
                <a:ea typeface="Geneva"/>
                <a:cs typeface="Geneva"/>
              </a:rPr>
              <a:t>Progress falls short of the original Priority II strategic initiative </a:t>
            </a:r>
            <a:r>
              <a:rPr lang="en-US" altLang="en-US" sz="2100" dirty="0">
                <a:ea typeface="Geneva"/>
                <a:cs typeface="Geneva"/>
              </a:rPr>
              <a:t>envisioned by NASEM (2015).</a:t>
            </a:r>
          </a:p>
          <a:p>
            <a:pPr lvl="1">
              <a:lnSpc>
                <a:spcPct val="90000"/>
              </a:lnSpc>
              <a:spcBef>
                <a:spcPts val="0"/>
              </a:spcBef>
              <a:defRPr/>
            </a:pPr>
            <a:r>
              <a:rPr lang="en-US" altLang="en-US" sz="1800" dirty="0">
                <a:ea typeface="Geneva"/>
              </a:rPr>
              <a:t>Promotion limited and slow, did not attract attention of many relevant researchers</a:t>
            </a:r>
          </a:p>
          <a:p>
            <a:pPr marL="342900" lvl="1" indent="0">
              <a:lnSpc>
                <a:spcPct val="90000"/>
              </a:lnSpc>
              <a:spcBef>
                <a:spcPts val="0"/>
              </a:spcBef>
              <a:buNone/>
              <a:defRPr/>
            </a:pPr>
            <a:r>
              <a:rPr lang="en-US" altLang="en-US" sz="1800" dirty="0">
                <a:ea typeface="Geneva"/>
              </a:rPr>
              <a:t> </a:t>
            </a:r>
          </a:p>
        </p:txBody>
      </p:sp>
      <p:pic>
        <p:nvPicPr>
          <p:cNvPr id="5" name="Picture 4">
            <a:extLst>
              <a:ext uri="{FF2B5EF4-FFF2-40B4-BE49-F238E27FC236}">
                <a16:creationId xmlns:a16="http://schemas.microsoft.com/office/drawing/2014/main" id="{8C0D11C2-A7CC-254A-A086-8199955FF806}"/>
              </a:ext>
            </a:extLst>
          </p:cNvPr>
          <p:cNvPicPr/>
          <p:nvPr/>
        </p:nvPicPr>
        <p:blipFill>
          <a:blip r:embed="rId3" cstate="print">
            <a:extLst>
              <a:ext uri="{28A0092B-C50C-407E-A947-70E740481C1C}">
                <a14:useLocalDpi xmlns:a14="http://schemas.microsoft.com/office/drawing/2010/main"/>
              </a:ext>
            </a:extLst>
          </a:blip>
          <a:stretch>
            <a:fillRect/>
          </a:stretch>
        </p:blipFill>
        <p:spPr>
          <a:xfrm>
            <a:off x="269965" y="1399087"/>
            <a:ext cx="2882538" cy="2554604"/>
          </a:xfrm>
          <a:prstGeom prst="rect">
            <a:avLst/>
          </a:prstGeom>
          <a:ln w="19050">
            <a:solidFill>
              <a:schemeClr val="tx1"/>
            </a:solidFill>
          </a:ln>
        </p:spPr>
      </p:pic>
    </p:spTree>
    <p:extLst>
      <p:ext uri="{BB962C8B-B14F-4D97-AF65-F5344CB8AC3E}">
        <p14:creationId xmlns:p14="http://schemas.microsoft.com/office/powerpoint/2010/main" val="125829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1415304" y="147485"/>
            <a:ext cx="6585697" cy="9157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l"/>
            <a:r>
              <a:rPr lang="en-US" altLang="en-US" sz="3200" dirty="0">
                <a:solidFill>
                  <a:schemeClr val="tx2"/>
                </a:solidFill>
                <a:latin typeface="Verdana" panose="020B0604030504040204" pitchFamily="34" charset="0"/>
                <a:ea typeface="Geneva"/>
                <a:cs typeface="Trebuchet MS" panose="020B0603020202020204" pitchFamily="34" charset="0"/>
              </a:rPr>
              <a:t>Priority II: Key Challenges</a:t>
            </a:r>
          </a:p>
        </p:txBody>
      </p:sp>
      <p:sp>
        <p:nvSpPr>
          <p:cNvPr id="16387" name="Content Placeholder 2"/>
          <p:cNvSpPr>
            <a:spLocks noGrp="1"/>
          </p:cNvSpPr>
          <p:nvPr>
            <p:ph sz="quarter" idx="10"/>
          </p:nvPr>
        </p:nvSpPr>
        <p:spPr bwMode="auto">
          <a:xfrm>
            <a:off x="239964" y="1133683"/>
            <a:ext cx="6517481" cy="32121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nSpc>
                <a:spcPct val="90000"/>
              </a:lnSpc>
              <a:spcBef>
                <a:spcPts val="0"/>
              </a:spcBef>
              <a:spcAft>
                <a:spcPts val="1200"/>
              </a:spcAft>
              <a:defRPr/>
            </a:pPr>
            <a:r>
              <a:rPr lang="en-US" altLang="en-US" sz="2200" dirty="0">
                <a:ea typeface="Geneva"/>
              </a:rPr>
              <a:t>Most work by individuals or small teams; lack of coordinated community vision or research initiatives</a:t>
            </a:r>
          </a:p>
          <a:p>
            <a:pPr>
              <a:lnSpc>
                <a:spcPct val="90000"/>
              </a:lnSpc>
              <a:spcBef>
                <a:spcPts val="0"/>
              </a:spcBef>
              <a:defRPr/>
            </a:pPr>
            <a:r>
              <a:rPr lang="en-US" altLang="en-US" sz="2200" dirty="0">
                <a:ea typeface="Geneva"/>
              </a:rPr>
              <a:t>Rapidly evolving bioinformatics platforms and research strategies</a:t>
            </a:r>
          </a:p>
          <a:p>
            <a:pPr lvl="1">
              <a:lnSpc>
                <a:spcPct val="90000"/>
              </a:lnSpc>
              <a:spcBef>
                <a:spcPts val="0"/>
              </a:spcBef>
              <a:defRPr/>
            </a:pPr>
            <a:r>
              <a:rPr lang="en-US" altLang="en-US" sz="2000" dirty="0">
                <a:ea typeface="Geneva"/>
              </a:rPr>
              <a:t>Lack of coordinated data and standards can lead to incomplete genomes and transcriptomes that are of little value in a comparative sense.</a:t>
            </a:r>
          </a:p>
          <a:p>
            <a:pPr>
              <a:lnSpc>
                <a:spcPct val="90000"/>
              </a:lnSpc>
              <a:spcBef>
                <a:spcPts val="1200"/>
              </a:spcBef>
              <a:defRPr/>
            </a:pPr>
            <a:r>
              <a:rPr lang="en-US" altLang="en-US" sz="2200" dirty="0">
                <a:ea typeface="Geneva"/>
              </a:rPr>
              <a:t>Access to organisms challenging</a:t>
            </a:r>
          </a:p>
          <a:p>
            <a:pPr marL="342900" lvl="1" indent="0">
              <a:lnSpc>
                <a:spcPct val="90000"/>
              </a:lnSpc>
              <a:spcBef>
                <a:spcPts val="0"/>
              </a:spcBef>
              <a:buNone/>
              <a:defRPr/>
            </a:pPr>
            <a:r>
              <a:rPr lang="en-US" altLang="en-US" sz="1800" dirty="0">
                <a:ea typeface="Geneva"/>
              </a:rPr>
              <a:t> </a:t>
            </a:r>
          </a:p>
        </p:txBody>
      </p:sp>
      <p:sp>
        <p:nvSpPr>
          <p:cNvPr id="7" name="TextBox 6"/>
          <p:cNvSpPr txBox="1"/>
          <p:nvPr/>
        </p:nvSpPr>
        <p:spPr>
          <a:xfrm>
            <a:off x="8336604" y="3827766"/>
            <a:ext cx="807396" cy="215444"/>
          </a:xfrm>
          <a:prstGeom prst="rect">
            <a:avLst/>
          </a:prstGeom>
          <a:noFill/>
        </p:spPr>
        <p:txBody>
          <a:bodyPr wrap="square" rtlCol="0">
            <a:spAutoFit/>
          </a:bodyPr>
          <a:lstStyle/>
          <a:p>
            <a:r>
              <a:rPr lang="en-US" sz="800" i="1" dirty="0">
                <a:solidFill>
                  <a:schemeClr val="tx1"/>
                </a:solidFill>
                <a:latin typeface="Arial" panose="020B0604020202020204" pitchFamily="34" charset="0"/>
                <a:cs typeface="Arial" panose="020B0604020202020204" pitchFamily="34" charset="0"/>
              </a:rPr>
              <a:t>Source: NSF</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57446" y="1287966"/>
            <a:ext cx="2358184" cy="2539800"/>
          </a:xfrm>
          <a:prstGeom prst="rect">
            <a:avLst/>
          </a:prstGeom>
        </p:spPr>
      </p:pic>
    </p:spTree>
    <p:extLst>
      <p:ext uri="{BB962C8B-B14F-4D97-AF65-F5344CB8AC3E}">
        <p14:creationId xmlns:p14="http://schemas.microsoft.com/office/powerpoint/2010/main" val="1977827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2114848" y="77816"/>
            <a:ext cx="6330292" cy="9157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l"/>
            <a:r>
              <a:rPr lang="en-US" altLang="en-US" sz="3200" dirty="0">
                <a:solidFill>
                  <a:schemeClr val="tx2"/>
                </a:solidFill>
                <a:latin typeface="Verdana" panose="020B0604030504040204" pitchFamily="34" charset="0"/>
                <a:ea typeface="Geneva"/>
                <a:cs typeface="Trebuchet MS" panose="020B0603020202020204" pitchFamily="34" charset="0"/>
              </a:rPr>
              <a:t>Priority II: Recommendations</a:t>
            </a:r>
          </a:p>
        </p:txBody>
      </p:sp>
      <p:sp>
        <p:nvSpPr>
          <p:cNvPr id="16387" name="Content Placeholder 2"/>
          <p:cNvSpPr>
            <a:spLocks noGrp="1"/>
          </p:cNvSpPr>
          <p:nvPr>
            <p:ph sz="quarter" idx="10"/>
          </p:nvPr>
        </p:nvSpPr>
        <p:spPr bwMode="auto">
          <a:xfrm>
            <a:off x="2116184" y="864132"/>
            <a:ext cx="6879770" cy="362062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a:lnSpc>
                <a:spcPct val="90000"/>
              </a:lnSpc>
              <a:spcBef>
                <a:spcPts val="0"/>
              </a:spcBef>
              <a:buNone/>
              <a:defRPr/>
            </a:pPr>
            <a:r>
              <a:rPr lang="en-US" altLang="en-US" sz="2100" dirty="0">
                <a:ea typeface="Geneva"/>
                <a:cs typeface="Geneva"/>
              </a:rPr>
              <a:t>To advance Priority II, NSF should:</a:t>
            </a:r>
          </a:p>
          <a:p>
            <a:pPr>
              <a:lnSpc>
                <a:spcPct val="90000"/>
              </a:lnSpc>
              <a:spcBef>
                <a:spcPts val="1200"/>
              </a:spcBef>
              <a:defRPr/>
            </a:pPr>
            <a:r>
              <a:rPr lang="en-US" altLang="en-US" sz="2100" b="1" dirty="0">
                <a:ea typeface="Geneva"/>
                <a:cs typeface="Geneva"/>
              </a:rPr>
              <a:t>Issue a targeted call for proposals with clear and updated objectives</a:t>
            </a:r>
          </a:p>
          <a:p>
            <a:pPr lvl="1">
              <a:lnSpc>
                <a:spcPct val="90000"/>
              </a:lnSpc>
              <a:spcBef>
                <a:spcPts val="0"/>
              </a:spcBef>
              <a:defRPr/>
            </a:pPr>
            <a:r>
              <a:rPr lang="en-US" altLang="en-US" sz="1800" dirty="0">
                <a:ea typeface="Geneva"/>
              </a:rPr>
              <a:t>Including sequencing of phylogenetically informed, ecologically important organisms/assemblages</a:t>
            </a:r>
          </a:p>
          <a:p>
            <a:pPr lvl="1">
              <a:lnSpc>
                <a:spcPct val="90000"/>
              </a:lnSpc>
              <a:spcBef>
                <a:spcPts val="0"/>
              </a:spcBef>
              <a:defRPr/>
            </a:pPr>
            <a:r>
              <a:rPr lang="en-US" altLang="en-US" sz="1800" dirty="0">
                <a:ea typeface="Geneva"/>
              </a:rPr>
              <a:t>New genome collections would set stage for further studies</a:t>
            </a:r>
          </a:p>
          <a:p>
            <a:pPr>
              <a:lnSpc>
                <a:spcPct val="90000"/>
              </a:lnSpc>
              <a:spcBef>
                <a:spcPts val="1200"/>
              </a:spcBef>
              <a:defRPr/>
            </a:pPr>
            <a:r>
              <a:rPr lang="en-US" altLang="en-US" sz="2100" b="1" dirty="0">
                <a:ea typeface="Geneva"/>
                <a:cs typeface="Geneva"/>
              </a:rPr>
              <a:t>Emphasize community building and partnerships</a:t>
            </a:r>
          </a:p>
          <a:p>
            <a:pPr lvl="1">
              <a:lnSpc>
                <a:spcPct val="90000"/>
              </a:lnSpc>
              <a:spcBef>
                <a:spcPts val="0"/>
              </a:spcBef>
              <a:defRPr/>
            </a:pPr>
            <a:r>
              <a:rPr lang="en-US" altLang="en-US" sz="1800" dirty="0">
                <a:ea typeface="Geneva"/>
              </a:rPr>
              <a:t>Workshops to develop </a:t>
            </a:r>
            <a:r>
              <a:rPr lang="en-US" sz="1800" dirty="0"/>
              <a:t>strategy to prioritize taxa and species assemblages for omics analyses</a:t>
            </a:r>
          </a:p>
          <a:p>
            <a:pPr lvl="1">
              <a:lnSpc>
                <a:spcPct val="90000"/>
              </a:lnSpc>
              <a:spcBef>
                <a:spcPts val="0"/>
              </a:spcBef>
              <a:defRPr/>
            </a:pPr>
            <a:r>
              <a:rPr lang="en-US" altLang="en-US" sz="1800" dirty="0">
                <a:ea typeface="Geneva"/>
              </a:rPr>
              <a:t>Partnerships for omics resources, infrastructure sharing, and access, including genome centers and initiatives  </a:t>
            </a:r>
          </a:p>
        </p:txBody>
      </p:sp>
      <p:pic>
        <p:nvPicPr>
          <p:cNvPr id="5" name="Picture 4">
            <a:extLst>
              <a:ext uri="{FF2B5EF4-FFF2-40B4-BE49-F238E27FC236}">
                <a16:creationId xmlns:a16="http://schemas.microsoft.com/office/drawing/2014/main" id="{0737A118-E458-2842-94DA-EDF97B561F12}"/>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197353" y="296092"/>
            <a:ext cx="1507353" cy="2077980"/>
          </a:xfrm>
          <a:prstGeom prst="rect">
            <a:avLst/>
          </a:prstGeom>
          <a:ln w="19050">
            <a:solidFill>
              <a:schemeClr val="tx1"/>
            </a:solidFill>
          </a:ln>
        </p:spPr>
      </p:pic>
      <p:pic>
        <p:nvPicPr>
          <p:cNvPr id="6" name="Picture 5" descr="A picture containing fish, spiny-finned fish, blue&#10;&#10;Description automatically generated">
            <a:extLst>
              <a:ext uri="{FF2B5EF4-FFF2-40B4-BE49-F238E27FC236}">
                <a16:creationId xmlns:a16="http://schemas.microsoft.com/office/drawing/2014/main" id="{6F189BDB-10B6-DE42-9CC5-DF2E40C68AAF}"/>
              </a:ext>
            </a:extLst>
          </p:cNvPr>
          <p:cNvPicPr/>
          <p:nvPr/>
        </p:nvPicPr>
        <p:blipFill rotWithShape="1">
          <a:blip r:embed="rId4" cstate="screen">
            <a:extLst>
              <a:ext uri="{28A0092B-C50C-407E-A947-70E740481C1C}">
                <a14:useLocalDpi xmlns:a14="http://schemas.microsoft.com/office/drawing/2010/main"/>
              </a:ext>
            </a:extLst>
          </a:blip>
          <a:srcRect l="-1"/>
          <a:stretch/>
        </p:blipFill>
        <p:spPr>
          <a:xfrm>
            <a:off x="198690" y="2455817"/>
            <a:ext cx="1507353" cy="1937068"/>
          </a:xfrm>
          <a:prstGeom prst="rect">
            <a:avLst/>
          </a:prstGeom>
          <a:ln w="19050">
            <a:solidFill>
              <a:schemeClr val="tx1"/>
            </a:solidFill>
          </a:ln>
        </p:spPr>
      </p:pic>
    </p:spTree>
    <p:extLst>
      <p:ext uri="{BB962C8B-B14F-4D97-AF65-F5344CB8AC3E}">
        <p14:creationId xmlns:p14="http://schemas.microsoft.com/office/powerpoint/2010/main" val="814040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1415304" y="147485"/>
            <a:ext cx="7589359" cy="9157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l"/>
            <a:r>
              <a:rPr lang="en-US" altLang="en-US" sz="3200" dirty="0">
                <a:solidFill>
                  <a:schemeClr val="tx2"/>
                </a:solidFill>
                <a:latin typeface="Verdana" panose="020B0604030504040204" pitchFamily="34" charset="0"/>
                <a:ea typeface="Geneva"/>
                <a:cs typeface="Trebuchet MS" panose="020B0603020202020204" pitchFamily="34" charset="0"/>
              </a:rPr>
              <a:t>Priority II: Recommendations </a:t>
            </a:r>
            <a:r>
              <a:rPr lang="en-US" altLang="en-US" sz="2400" dirty="0">
                <a:solidFill>
                  <a:schemeClr val="tx2"/>
                </a:solidFill>
                <a:latin typeface="Verdana" panose="020B0604030504040204" pitchFamily="34" charset="0"/>
                <a:ea typeface="Geneva"/>
                <a:cs typeface="Trebuchet MS" panose="020B0603020202020204" pitchFamily="34" charset="0"/>
              </a:rPr>
              <a:t>(cont.)</a:t>
            </a:r>
          </a:p>
        </p:txBody>
      </p:sp>
      <p:sp>
        <p:nvSpPr>
          <p:cNvPr id="16387" name="Content Placeholder 2"/>
          <p:cNvSpPr>
            <a:spLocks noGrp="1"/>
          </p:cNvSpPr>
          <p:nvPr>
            <p:ph sz="quarter" idx="10"/>
          </p:nvPr>
        </p:nvSpPr>
        <p:spPr bwMode="auto">
          <a:xfrm>
            <a:off x="1415304" y="847166"/>
            <a:ext cx="7458730" cy="352481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nSpc>
                <a:spcPct val="90000"/>
              </a:lnSpc>
              <a:spcBef>
                <a:spcPts val="0"/>
              </a:spcBef>
              <a:defRPr/>
            </a:pPr>
            <a:r>
              <a:rPr lang="en-US" altLang="en-US" sz="2100" b="1" dirty="0">
                <a:ea typeface="Geneva"/>
                <a:cs typeface="Geneva"/>
              </a:rPr>
              <a:t>Evaluate opportunities to enhance access to organisms, samples and data and address logistics challenges that limit access:</a:t>
            </a:r>
          </a:p>
          <a:p>
            <a:pPr lvl="1">
              <a:lnSpc>
                <a:spcPct val="90000"/>
              </a:lnSpc>
              <a:spcBef>
                <a:spcPts val="0"/>
              </a:spcBef>
              <a:defRPr/>
            </a:pPr>
            <a:r>
              <a:rPr lang="en-US" altLang="en-US" sz="1800" dirty="0">
                <a:ea typeface="Geneva"/>
              </a:rPr>
              <a:t>Improvement of collection, curation, and U.S.-based sample storage </a:t>
            </a:r>
          </a:p>
          <a:p>
            <a:pPr lvl="1">
              <a:lnSpc>
                <a:spcPct val="90000"/>
              </a:lnSpc>
              <a:spcBef>
                <a:spcPts val="0"/>
              </a:spcBef>
              <a:defRPr/>
            </a:pPr>
            <a:r>
              <a:rPr lang="en-US" altLang="en-US" sz="1800" dirty="0">
                <a:ea typeface="Geneva"/>
              </a:rPr>
              <a:t>Creation of facilities to cultivate/maintain Antarctic organisms;</a:t>
            </a:r>
          </a:p>
          <a:p>
            <a:pPr lvl="1">
              <a:lnSpc>
                <a:spcPct val="90000"/>
              </a:lnSpc>
              <a:spcBef>
                <a:spcPts val="0"/>
              </a:spcBef>
              <a:defRPr/>
            </a:pPr>
            <a:r>
              <a:rPr lang="en-US" altLang="en-US" sz="1800" dirty="0">
                <a:ea typeface="Geneva"/>
              </a:rPr>
              <a:t>Enhancement of temporal and geographic access to Antarctica and the Southern Ocean; and</a:t>
            </a:r>
          </a:p>
          <a:p>
            <a:pPr lvl="1">
              <a:lnSpc>
                <a:spcPct val="90000"/>
              </a:lnSpc>
              <a:spcBef>
                <a:spcPts val="0"/>
              </a:spcBef>
              <a:defRPr/>
            </a:pPr>
            <a:r>
              <a:rPr lang="en-US" altLang="en-US" sz="1800" dirty="0">
                <a:ea typeface="Geneva"/>
              </a:rPr>
              <a:t>Upgrades to Antarctic research facilities to allow real-time genomic analyses and facilitate more process-oriented research.</a:t>
            </a:r>
          </a:p>
          <a:p>
            <a:pPr>
              <a:lnSpc>
                <a:spcPct val="90000"/>
              </a:lnSpc>
              <a:spcBef>
                <a:spcPts val="0"/>
              </a:spcBef>
              <a:defRPr/>
            </a:pPr>
            <a:r>
              <a:rPr lang="en-US" altLang="en-US" sz="2100" b="1" dirty="0">
                <a:ea typeface="Geneva"/>
              </a:rPr>
              <a:t>Improve access to data, metadata through improved data management </a:t>
            </a:r>
          </a:p>
          <a:p>
            <a:pPr lvl="1">
              <a:lnSpc>
                <a:spcPct val="90000"/>
              </a:lnSpc>
              <a:spcBef>
                <a:spcPts val="0"/>
              </a:spcBef>
              <a:defRPr/>
            </a:pPr>
            <a:endParaRPr lang="en-US" altLang="en-US" sz="1800" dirty="0">
              <a:ea typeface="Geneva"/>
            </a:endParaRPr>
          </a:p>
          <a:p>
            <a:pPr>
              <a:defRPr/>
            </a:pPr>
            <a:endParaRPr lang="en-US" altLang="en-US" dirty="0">
              <a:ea typeface="Geneva"/>
              <a:cs typeface="Geneva"/>
            </a:endParaRPr>
          </a:p>
        </p:txBody>
      </p:sp>
      <p:pic>
        <p:nvPicPr>
          <p:cNvPr id="5" name="Picture 4">
            <a:extLst>
              <a:ext uri="{FF2B5EF4-FFF2-40B4-BE49-F238E27FC236}">
                <a16:creationId xmlns:a16="http://schemas.microsoft.com/office/drawing/2014/main" id="{9166D6A6-C515-E94E-ACAE-134581B39E7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283" y="0"/>
            <a:ext cx="899976" cy="4499142"/>
          </a:xfrm>
          <a:prstGeom prst="rect">
            <a:avLst/>
          </a:prstGeom>
          <a:ln w="19050">
            <a:solidFill>
              <a:schemeClr val="tx1"/>
            </a:solidFill>
          </a:ln>
        </p:spPr>
      </p:pic>
    </p:spTree>
    <p:extLst>
      <p:ext uri="{BB962C8B-B14F-4D97-AF65-F5344CB8AC3E}">
        <p14:creationId xmlns:p14="http://schemas.microsoft.com/office/powerpoint/2010/main" val="2707388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278674" y="147485"/>
            <a:ext cx="8647205" cy="9157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l"/>
            <a:r>
              <a:rPr lang="en-US" altLang="en-US" sz="2800" dirty="0">
                <a:solidFill>
                  <a:schemeClr val="tx2"/>
                </a:solidFill>
                <a:latin typeface="Verdana" panose="020B0604030504040204" pitchFamily="34" charset="0"/>
                <a:ea typeface="Geneva"/>
                <a:cs typeface="Trebuchet MS" panose="020B0603020202020204" pitchFamily="34" charset="0"/>
              </a:rPr>
              <a:t>Priority III: How did the universe begin? </a:t>
            </a:r>
            <a:r>
              <a:rPr lang="en-US" altLang="en-US" sz="2400" dirty="0">
                <a:solidFill>
                  <a:schemeClr val="tx2"/>
                </a:solidFill>
                <a:latin typeface="Verdana" panose="020B0604030504040204" pitchFamily="34" charset="0"/>
                <a:ea typeface="Geneva"/>
                <a:cs typeface="Trebuchet MS" panose="020B0603020202020204" pitchFamily="34" charset="0"/>
              </a:rPr>
              <a:t>A next-generation cosmic microwave background program </a:t>
            </a:r>
            <a:endParaRPr lang="en-US" altLang="en-US" sz="2800" dirty="0">
              <a:solidFill>
                <a:schemeClr val="tx2"/>
              </a:solidFill>
              <a:latin typeface="Verdana" panose="020B0604030504040204" pitchFamily="34" charset="0"/>
              <a:ea typeface="Geneva"/>
              <a:cs typeface="Trebuchet MS" panose="020B0603020202020204" pitchFamily="34" charset="0"/>
            </a:endParaRPr>
          </a:p>
        </p:txBody>
      </p:sp>
      <p:sp>
        <p:nvSpPr>
          <p:cNvPr id="16387" name="Content Placeholder 2"/>
          <p:cNvSpPr>
            <a:spLocks noGrp="1"/>
          </p:cNvSpPr>
          <p:nvPr>
            <p:ph sz="quarter" idx="10"/>
          </p:nvPr>
        </p:nvSpPr>
        <p:spPr bwMode="auto">
          <a:xfrm>
            <a:off x="2952206" y="1376740"/>
            <a:ext cx="5973673" cy="282977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nSpc>
                <a:spcPct val="90000"/>
              </a:lnSpc>
              <a:spcBef>
                <a:spcPts val="0"/>
              </a:spcBef>
              <a:spcAft>
                <a:spcPts val="1200"/>
              </a:spcAft>
              <a:defRPr/>
            </a:pPr>
            <a:r>
              <a:rPr lang="en-US" altLang="en-US" sz="2100" b="1" dirty="0">
                <a:ea typeface="Geneva"/>
                <a:cs typeface="Geneva"/>
              </a:rPr>
              <a:t>CMB research at the South Pole has been flourishing for many years </a:t>
            </a:r>
          </a:p>
          <a:p>
            <a:pPr>
              <a:lnSpc>
                <a:spcPct val="90000"/>
              </a:lnSpc>
              <a:spcBef>
                <a:spcPts val="0"/>
              </a:spcBef>
              <a:defRPr/>
            </a:pPr>
            <a:r>
              <a:rPr lang="en-US" altLang="en-US" sz="2100" b="1" dirty="0">
                <a:ea typeface="Geneva"/>
                <a:cs typeface="Geneva"/>
              </a:rPr>
              <a:t>Significant scientific progress in the design of CMB-S4, considered the global future of CMB research</a:t>
            </a:r>
          </a:p>
          <a:p>
            <a:pPr lvl="1">
              <a:lnSpc>
                <a:spcPct val="90000"/>
              </a:lnSpc>
              <a:spcBef>
                <a:spcPts val="0"/>
              </a:spcBef>
              <a:defRPr/>
            </a:pPr>
            <a:r>
              <a:rPr lang="en-US" altLang="en-US" sz="1800" dirty="0">
                <a:ea typeface="Geneva"/>
              </a:rPr>
              <a:t>Long-term project, installation targeted for 2029</a:t>
            </a:r>
          </a:p>
          <a:p>
            <a:pPr lvl="1">
              <a:lnSpc>
                <a:spcPct val="90000"/>
              </a:lnSpc>
              <a:spcBef>
                <a:spcPts val="0"/>
              </a:spcBef>
              <a:defRPr/>
            </a:pPr>
            <a:r>
              <a:rPr lang="en-US" altLang="en-US" sz="1800" dirty="0">
                <a:ea typeface="Geneva"/>
              </a:rPr>
              <a:t>Large, effective scientific collaboration, self-organized </a:t>
            </a:r>
          </a:p>
          <a:p>
            <a:pPr lvl="1">
              <a:lnSpc>
                <a:spcPct val="90000"/>
              </a:lnSpc>
              <a:spcBef>
                <a:spcPts val="0"/>
              </a:spcBef>
              <a:defRPr/>
            </a:pPr>
            <a:r>
              <a:rPr lang="en-US" altLang="en-US" sz="1800" dirty="0">
                <a:ea typeface="Geneva"/>
              </a:rPr>
              <a:t>Funding from DOE and other NSF divisions</a:t>
            </a:r>
          </a:p>
          <a:p>
            <a:pPr marL="342900" lvl="1" indent="0">
              <a:lnSpc>
                <a:spcPct val="90000"/>
              </a:lnSpc>
              <a:spcBef>
                <a:spcPts val="0"/>
              </a:spcBef>
              <a:buNone/>
              <a:defRPr/>
            </a:pPr>
            <a:r>
              <a:rPr lang="en-US" altLang="en-US" sz="1800" dirty="0">
                <a:ea typeface="Geneva"/>
              </a:rPr>
              <a:t> </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669" y="1376739"/>
            <a:ext cx="2796007" cy="3024048"/>
          </a:xfrm>
          <a:prstGeom prst="rect">
            <a:avLst/>
          </a:prstGeom>
        </p:spPr>
      </p:pic>
    </p:spTree>
    <p:extLst>
      <p:ext uri="{BB962C8B-B14F-4D97-AF65-F5344CB8AC3E}">
        <p14:creationId xmlns:p14="http://schemas.microsoft.com/office/powerpoint/2010/main" val="1396763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89098" y="147485"/>
            <a:ext cx="8293395" cy="692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sz="3200" dirty="0">
                <a:solidFill>
                  <a:schemeClr val="tx2"/>
                </a:solidFill>
                <a:latin typeface="Verdana" panose="020B0604030504040204" pitchFamily="34" charset="0"/>
                <a:ea typeface="Geneva"/>
                <a:cs typeface="Trebuchet MS" panose="020B0603020202020204" pitchFamily="34" charset="0"/>
              </a:rPr>
              <a:t>Priority III: Key Challenges</a:t>
            </a:r>
          </a:p>
        </p:txBody>
      </p:sp>
      <p:sp>
        <p:nvSpPr>
          <p:cNvPr id="16387" name="Content Placeholder 2"/>
          <p:cNvSpPr>
            <a:spLocks noGrp="1"/>
          </p:cNvSpPr>
          <p:nvPr>
            <p:ph sz="quarter" idx="10"/>
          </p:nvPr>
        </p:nvSpPr>
        <p:spPr bwMode="auto">
          <a:xfrm>
            <a:off x="3103350" y="1202383"/>
            <a:ext cx="5805377" cy="308344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nSpc>
                <a:spcPct val="90000"/>
              </a:lnSpc>
              <a:spcBef>
                <a:spcPts val="0"/>
              </a:spcBef>
              <a:spcAft>
                <a:spcPts val="600"/>
              </a:spcAft>
              <a:defRPr/>
            </a:pPr>
            <a:r>
              <a:rPr lang="en-US" altLang="en-US" sz="2400" b="1" dirty="0">
                <a:ea typeface="Geneva"/>
                <a:cs typeface="Geneva"/>
              </a:rPr>
              <a:t>Inadequate funding and planning for logistical support pose a threat to rate of progress</a:t>
            </a:r>
          </a:p>
          <a:p>
            <a:pPr lvl="1">
              <a:lnSpc>
                <a:spcPct val="90000"/>
              </a:lnSpc>
              <a:spcBef>
                <a:spcPts val="0"/>
              </a:spcBef>
              <a:spcAft>
                <a:spcPts val="600"/>
              </a:spcAft>
              <a:defRPr/>
            </a:pPr>
            <a:r>
              <a:rPr lang="en-US" altLang="en-US" sz="2000" dirty="0">
                <a:ea typeface="Geneva"/>
              </a:rPr>
              <a:t>Large concern for CMB-S4, which requires deployment of towers and telescopes and power plant upgrade</a:t>
            </a:r>
          </a:p>
          <a:p>
            <a:pPr lvl="1">
              <a:lnSpc>
                <a:spcPct val="90000"/>
              </a:lnSpc>
              <a:spcBef>
                <a:spcPts val="0"/>
              </a:spcBef>
              <a:spcAft>
                <a:spcPts val="600"/>
              </a:spcAft>
              <a:defRPr/>
            </a:pPr>
            <a:r>
              <a:rPr lang="en-US" altLang="en-US" sz="2000" dirty="0">
                <a:ea typeface="Geneva"/>
              </a:rPr>
              <a:t>Current logistics discussions inadequate to support science planning</a:t>
            </a:r>
          </a:p>
        </p:txBody>
      </p:sp>
      <p:sp>
        <p:nvSpPr>
          <p:cNvPr id="4" name="TextBox 3"/>
          <p:cNvSpPr txBox="1"/>
          <p:nvPr/>
        </p:nvSpPr>
        <p:spPr>
          <a:xfrm>
            <a:off x="2191324" y="3361587"/>
            <a:ext cx="1010093" cy="215444"/>
          </a:xfrm>
          <a:prstGeom prst="rect">
            <a:avLst/>
          </a:prstGeom>
          <a:noFill/>
        </p:spPr>
        <p:txBody>
          <a:bodyPr wrap="square" rtlCol="0">
            <a:spAutoFit/>
          </a:bodyPr>
          <a:lstStyle/>
          <a:p>
            <a:r>
              <a:rPr lang="en-US" sz="800" i="1" dirty="0">
                <a:solidFill>
                  <a:schemeClr val="tx1"/>
                </a:solidFill>
                <a:latin typeface="Arial" panose="020B0604020202020204" pitchFamily="34" charset="0"/>
                <a:cs typeface="Arial" panose="020B0604020202020204" pitchFamily="34" charset="0"/>
              </a:rPr>
              <a:t>Source: NSF</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783767"/>
            <a:ext cx="3005847" cy="1577820"/>
          </a:xfrm>
          <a:prstGeom prst="rect">
            <a:avLst/>
          </a:prstGeom>
        </p:spPr>
      </p:pic>
    </p:spTree>
    <p:extLst>
      <p:ext uri="{BB962C8B-B14F-4D97-AF65-F5344CB8AC3E}">
        <p14:creationId xmlns:p14="http://schemas.microsoft.com/office/powerpoint/2010/main" val="391919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89098" y="147485"/>
            <a:ext cx="8293395" cy="692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sz="3200" dirty="0">
                <a:solidFill>
                  <a:schemeClr val="tx2"/>
                </a:solidFill>
                <a:latin typeface="Verdana" panose="020B0604030504040204" pitchFamily="34" charset="0"/>
                <a:ea typeface="Geneva"/>
                <a:cs typeface="Trebuchet MS" panose="020B0603020202020204" pitchFamily="34" charset="0"/>
              </a:rPr>
              <a:t>Priority III: Recommendations</a:t>
            </a:r>
          </a:p>
        </p:txBody>
      </p:sp>
      <p:sp>
        <p:nvSpPr>
          <p:cNvPr id="16387" name="Content Placeholder 2"/>
          <p:cNvSpPr>
            <a:spLocks noGrp="1"/>
          </p:cNvSpPr>
          <p:nvPr>
            <p:ph sz="quarter" idx="10"/>
          </p:nvPr>
        </p:nvSpPr>
        <p:spPr bwMode="auto">
          <a:xfrm>
            <a:off x="489098" y="935665"/>
            <a:ext cx="8165804" cy="308344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nSpc>
                <a:spcPct val="90000"/>
              </a:lnSpc>
              <a:spcBef>
                <a:spcPts val="0"/>
              </a:spcBef>
              <a:spcAft>
                <a:spcPts val="600"/>
              </a:spcAft>
              <a:defRPr/>
            </a:pPr>
            <a:r>
              <a:rPr lang="en-US" altLang="en-US" sz="2200" dirty="0">
                <a:ea typeface="Geneva"/>
              </a:rPr>
              <a:t>Effective communication and collaboration between NSF logistics and CMB science planning is essential for timely implementation</a:t>
            </a:r>
          </a:p>
          <a:p>
            <a:pPr>
              <a:lnSpc>
                <a:spcPct val="90000"/>
              </a:lnSpc>
              <a:spcBef>
                <a:spcPts val="0"/>
              </a:spcBef>
              <a:spcAft>
                <a:spcPts val="600"/>
              </a:spcAft>
              <a:defRPr/>
            </a:pPr>
            <a:r>
              <a:rPr lang="en-US" altLang="en-US" sz="2200" dirty="0">
                <a:ea typeface="Geneva"/>
              </a:rPr>
              <a:t>NSF should support timely two-way communication between NSF logistics and scientists, in which trade-offs between support options are explored</a:t>
            </a:r>
          </a:p>
          <a:p>
            <a:pPr>
              <a:lnSpc>
                <a:spcPct val="90000"/>
              </a:lnSpc>
              <a:spcBef>
                <a:spcPts val="0"/>
              </a:spcBef>
              <a:defRPr/>
            </a:pPr>
            <a:r>
              <a:rPr lang="en-US" altLang="en-US" sz="2200" dirty="0">
                <a:ea typeface="Geneva"/>
              </a:rPr>
              <a:t>Coordination needs to occur earlier in the planning process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94018" y="3394951"/>
            <a:ext cx="6155963" cy="1664775"/>
          </a:xfrm>
          <a:prstGeom prst="rect">
            <a:avLst/>
          </a:prstGeom>
        </p:spPr>
      </p:pic>
    </p:spTree>
    <p:extLst>
      <p:ext uri="{BB962C8B-B14F-4D97-AF65-F5344CB8AC3E}">
        <p14:creationId xmlns:p14="http://schemas.microsoft.com/office/powerpoint/2010/main" val="90278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786810" y="147485"/>
            <a:ext cx="7995684" cy="9157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sz="3200" dirty="0">
                <a:solidFill>
                  <a:schemeClr val="tx2"/>
                </a:solidFill>
                <a:latin typeface="Verdana" panose="020B0604030504040204" pitchFamily="34" charset="0"/>
                <a:ea typeface="Geneva"/>
                <a:cs typeface="Trebuchet MS" panose="020B0603020202020204" pitchFamily="34" charset="0"/>
              </a:rPr>
              <a:t>Broad-Based Investigator Driven Antarctic Research</a:t>
            </a:r>
          </a:p>
        </p:txBody>
      </p:sp>
      <p:sp>
        <p:nvSpPr>
          <p:cNvPr id="16387" name="Content Placeholder 2"/>
          <p:cNvSpPr>
            <a:spLocks noGrp="1"/>
          </p:cNvSpPr>
          <p:nvPr>
            <p:ph sz="quarter" idx="10"/>
          </p:nvPr>
        </p:nvSpPr>
        <p:spPr bwMode="auto">
          <a:xfrm>
            <a:off x="2647784" y="1439754"/>
            <a:ext cx="6411155" cy="33937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a:lnSpc>
                <a:spcPct val="90000"/>
              </a:lnSpc>
              <a:spcBef>
                <a:spcPts val="0"/>
              </a:spcBef>
              <a:buNone/>
              <a:defRPr/>
            </a:pPr>
            <a:r>
              <a:rPr lang="en-US" altLang="en-US" sz="2100" b="1" dirty="0">
                <a:ea typeface="Geneva"/>
                <a:cs typeface="Geneva"/>
              </a:rPr>
              <a:t>NSF appears to have sustained a broad-based core research program, although logistical constraints have affected the available support for science. </a:t>
            </a:r>
          </a:p>
          <a:p>
            <a:pPr lvl="1">
              <a:lnSpc>
                <a:spcPct val="90000"/>
              </a:lnSpc>
              <a:spcBef>
                <a:spcPts val="0"/>
              </a:spcBef>
              <a:defRPr/>
            </a:pPr>
            <a:r>
              <a:rPr lang="en-US" altLang="en-US" sz="1800" dirty="0">
                <a:ea typeface="Geneva"/>
              </a:rPr>
              <a:t>Committee could not detect a clear change in breadth or total funding</a:t>
            </a:r>
          </a:p>
          <a:p>
            <a:pPr lvl="1">
              <a:lnSpc>
                <a:spcPct val="90000"/>
              </a:lnSpc>
              <a:spcBef>
                <a:spcPts val="0"/>
              </a:spcBef>
              <a:defRPr/>
            </a:pPr>
            <a:r>
              <a:rPr lang="en-US" altLang="en-US" sz="1800" dirty="0">
                <a:ea typeface="Geneva"/>
              </a:rPr>
              <a:t>Recent trend toward larger, fewer projects</a:t>
            </a:r>
          </a:p>
          <a:p>
            <a:pPr lvl="1">
              <a:lnSpc>
                <a:spcPct val="90000"/>
              </a:lnSpc>
              <a:spcBef>
                <a:spcPts val="0"/>
              </a:spcBef>
              <a:defRPr/>
            </a:pPr>
            <a:r>
              <a:rPr lang="en-US" altLang="en-US" sz="1800" dirty="0">
                <a:ea typeface="Geneva"/>
              </a:rPr>
              <a:t>Projects have been delayed or declined due to logistical constraints; particularly challenging to early career researchers</a:t>
            </a:r>
          </a:p>
          <a:p>
            <a:pPr lvl="1">
              <a:lnSpc>
                <a:spcPct val="90000"/>
              </a:lnSpc>
              <a:spcBef>
                <a:spcPts val="0"/>
              </a:spcBef>
              <a:defRPr/>
            </a:pPr>
            <a:endParaRPr lang="en-US" altLang="en-US" sz="1800" dirty="0">
              <a:ea typeface="Geneva"/>
            </a:endParaRPr>
          </a:p>
        </p:txBody>
      </p:sp>
      <p:pic>
        <p:nvPicPr>
          <p:cNvPr id="5" name="Picture 4"/>
          <p:cNvPicPr/>
          <p:nvPr/>
        </p:nvPicPr>
        <p:blipFill>
          <a:blip r:embed="rId3" cstate="screen">
            <a:extLst>
              <a:ext uri="{28A0092B-C50C-407E-A947-70E740481C1C}">
                <a14:useLocalDpi xmlns:a14="http://schemas.microsoft.com/office/drawing/2010/main"/>
              </a:ext>
            </a:extLst>
          </a:blip>
          <a:stretch>
            <a:fillRect/>
          </a:stretch>
        </p:blipFill>
        <p:spPr>
          <a:xfrm>
            <a:off x="0" y="1089071"/>
            <a:ext cx="2530549" cy="1941208"/>
          </a:xfrm>
          <a:prstGeom prst="rect">
            <a:avLst/>
          </a:prstGeom>
        </p:spPr>
      </p:pic>
      <p:pic>
        <p:nvPicPr>
          <p:cNvPr id="6" name="Picture 5"/>
          <p:cNvPicPr/>
          <p:nvPr/>
        </p:nvPicPr>
        <p:blipFill rotWithShape="1">
          <a:blip r:embed="rId4" cstate="screen">
            <a:extLst>
              <a:ext uri="{28A0092B-C50C-407E-A947-70E740481C1C}">
                <a14:useLocalDpi xmlns:a14="http://schemas.microsoft.com/office/drawing/2010/main"/>
              </a:ext>
            </a:extLst>
          </a:blip>
          <a:srcRect/>
          <a:stretch/>
        </p:blipFill>
        <p:spPr bwMode="auto">
          <a:xfrm>
            <a:off x="-1" y="3019647"/>
            <a:ext cx="2530549" cy="19882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5578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1415304" y="147485"/>
            <a:ext cx="6585697" cy="9157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sz="3200" dirty="0">
                <a:solidFill>
                  <a:schemeClr val="tx2"/>
                </a:solidFill>
                <a:latin typeface="Verdana" panose="020B0604030504040204" pitchFamily="34" charset="0"/>
                <a:ea typeface="Geneva"/>
                <a:cs typeface="Trebuchet MS" panose="020B0603020202020204" pitchFamily="34" charset="0"/>
              </a:rPr>
              <a:t>Cross-Cutting Issues</a:t>
            </a:r>
          </a:p>
        </p:txBody>
      </p:sp>
      <p:sp>
        <p:nvSpPr>
          <p:cNvPr id="16387" name="Content Placeholder 2"/>
          <p:cNvSpPr>
            <a:spLocks noGrp="1"/>
          </p:cNvSpPr>
          <p:nvPr>
            <p:ph sz="quarter" idx="10"/>
          </p:nvPr>
        </p:nvSpPr>
        <p:spPr bwMode="auto">
          <a:xfrm>
            <a:off x="543697" y="580769"/>
            <a:ext cx="7951717" cy="379120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a:lnSpc>
                <a:spcPct val="90000"/>
              </a:lnSpc>
              <a:spcBef>
                <a:spcPts val="0"/>
              </a:spcBef>
              <a:buNone/>
              <a:defRPr/>
            </a:pPr>
            <a:endParaRPr lang="en-US" altLang="en-US" sz="2100" dirty="0">
              <a:ea typeface="Geneva"/>
              <a:cs typeface="Geneva"/>
            </a:endParaRPr>
          </a:p>
          <a:p>
            <a:pPr marL="0" indent="0">
              <a:lnSpc>
                <a:spcPct val="90000"/>
              </a:lnSpc>
              <a:spcBef>
                <a:spcPts val="0"/>
              </a:spcBef>
              <a:buNone/>
              <a:defRPr/>
            </a:pPr>
            <a:r>
              <a:rPr lang="en-US" altLang="en-US" sz="2400" b="1" dirty="0">
                <a:ea typeface="Geneva"/>
                <a:cs typeface="Geneva"/>
              </a:rPr>
              <a:t>Across all strategic priorities and the core program, logistical considerations are limiting the pace of research and the geographic breadth of science. </a:t>
            </a:r>
          </a:p>
          <a:p>
            <a:pPr lvl="1">
              <a:lnSpc>
                <a:spcPct val="90000"/>
              </a:lnSpc>
              <a:spcBef>
                <a:spcPts val="0"/>
              </a:spcBef>
              <a:defRPr/>
            </a:pPr>
            <a:endParaRPr lang="en-US" altLang="en-US" sz="1800" dirty="0">
              <a:ea typeface="Geneva"/>
            </a:endParaRPr>
          </a:p>
        </p:txBody>
      </p:sp>
      <p:pic>
        <p:nvPicPr>
          <p:cNvPr id="5" name="Picture 4"/>
          <p:cNvPicPr/>
          <p:nvPr/>
        </p:nvPicPr>
        <p:blipFill rotWithShape="1">
          <a:blip r:embed="rId3" cstate="screen">
            <a:extLst>
              <a:ext uri="{28A0092B-C50C-407E-A947-70E740481C1C}">
                <a14:useLocalDpi xmlns:a14="http://schemas.microsoft.com/office/drawing/2010/main"/>
              </a:ext>
            </a:extLst>
          </a:blip>
          <a:srcRect/>
          <a:stretch/>
        </p:blipFill>
        <p:spPr bwMode="auto">
          <a:xfrm>
            <a:off x="187476" y="1989438"/>
            <a:ext cx="4620382" cy="2162432"/>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741" t="2126" r="1709" b="5768"/>
          <a:stretch/>
        </p:blipFill>
        <p:spPr bwMode="auto">
          <a:xfrm>
            <a:off x="4807859" y="1989438"/>
            <a:ext cx="4176278" cy="24756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58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bwMode="auto">
          <a:xfrm>
            <a:off x="543697" y="1161535"/>
            <a:ext cx="8229600" cy="21820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b="1" dirty="0">
                <a:latin typeface="Trebuchet MS" panose="020B0603020202020204" pitchFamily="34" charset="0"/>
                <a:ea typeface="Geneva"/>
                <a:cs typeface="Trebuchet MS" panose="020B0603020202020204" pitchFamily="34" charset="0"/>
              </a:rPr>
              <a:t>Mid-Term Assessment of NSF Progress on the 2015 Strategic Vision for Antarctic and Southern Ocean Research </a:t>
            </a:r>
            <a:br>
              <a:rPr lang="en-US" altLang="en-US" sz="3200" b="1" dirty="0">
                <a:latin typeface="Trebuchet MS" panose="020B0603020202020204" pitchFamily="34" charset="0"/>
                <a:ea typeface="Geneva"/>
                <a:cs typeface="Trebuchet MS" panose="020B0603020202020204" pitchFamily="34" charset="0"/>
              </a:rPr>
            </a:br>
            <a:r>
              <a:rPr lang="en-US" altLang="en-US" sz="2400" b="1" dirty="0">
                <a:latin typeface="Trebuchet MS" panose="020B0603020202020204" pitchFamily="34" charset="0"/>
                <a:ea typeface="Geneva"/>
                <a:cs typeface="Trebuchet MS" panose="020B0603020202020204" pitchFamily="34" charset="0"/>
              </a:rPr>
              <a:t/>
            </a:r>
            <a:br>
              <a:rPr lang="en-US" altLang="en-US" sz="2400" b="1" dirty="0">
                <a:latin typeface="Trebuchet MS" panose="020B0603020202020204" pitchFamily="34" charset="0"/>
                <a:ea typeface="Geneva"/>
                <a:cs typeface="Trebuchet MS" panose="020B0603020202020204" pitchFamily="34" charset="0"/>
              </a:rPr>
            </a:br>
            <a:r>
              <a:rPr lang="en-US" altLang="en-US" sz="2800" dirty="0">
                <a:solidFill>
                  <a:schemeClr val="tx2"/>
                </a:solidFill>
                <a:latin typeface="Trebuchet MS" panose="020B0603020202020204" pitchFamily="34" charset="0"/>
                <a:ea typeface="Geneva"/>
                <a:cs typeface="Trebuchet MS" panose="020B0603020202020204" pitchFamily="34" charset="0"/>
              </a:rPr>
              <a:t>Oscar Schofield, Rutgers Univ., Chair</a:t>
            </a:r>
            <a:r>
              <a:rPr lang="en-US" altLang="en-US" sz="3200" dirty="0">
                <a:solidFill>
                  <a:schemeClr val="tx2"/>
                </a:solidFill>
                <a:latin typeface="Verdana" panose="020B0604030504040204" pitchFamily="34" charset="0"/>
                <a:ea typeface="Geneva"/>
                <a:cs typeface="Trebuchet MS" panose="020B0603020202020204" pitchFamily="34" charset="0"/>
              </a:rPr>
              <a:t/>
            </a:r>
            <a:br>
              <a:rPr lang="en-US" altLang="en-US" sz="3200" dirty="0">
                <a:solidFill>
                  <a:schemeClr val="tx2"/>
                </a:solidFill>
                <a:latin typeface="Verdana" panose="020B0604030504040204" pitchFamily="34" charset="0"/>
                <a:ea typeface="Geneva"/>
                <a:cs typeface="Trebuchet MS" panose="020B0603020202020204" pitchFamily="34" charset="0"/>
              </a:rPr>
            </a:br>
            <a:r>
              <a:rPr lang="en-US" altLang="en-US" sz="2800" dirty="0">
                <a:solidFill>
                  <a:schemeClr val="tx2"/>
                </a:solidFill>
                <a:latin typeface="Trebuchet MS" panose="020B0603020202020204" pitchFamily="34" charset="0"/>
                <a:ea typeface="Geneva"/>
                <a:cs typeface="Trebuchet MS" panose="020B0603020202020204" pitchFamily="34" charset="0"/>
              </a:rPr>
              <a:t>November 3, 2021</a:t>
            </a:r>
            <a:r>
              <a:rPr lang="en-US" altLang="en-US" sz="3200" dirty="0">
                <a:solidFill>
                  <a:srgbClr val="F1FD05"/>
                </a:solidFill>
                <a:latin typeface="Verdana" panose="020B0604030504040204" pitchFamily="34" charset="0"/>
                <a:ea typeface="Geneva"/>
                <a:cs typeface="Trebuchet MS" panose="020B0603020202020204" pitchFamily="34" charset="0"/>
              </a:rPr>
              <a:t/>
            </a:r>
            <a:br>
              <a:rPr lang="en-US" altLang="en-US" sz="3200" dirty="0">
                <a:solidFill>
                  <a:srgbClr val="F1FD05"/>
                </a:solidFill>
                <a:latin typeface="Verdana" panose="020B0604030504040204" pitchFamily="34" charset="0"/>
                <a:ea typeface="Geneva"/>
                <a:cs typeface="Trebuchet MS" panose="020B0603020202020204" pitchFamily="34" charset="0"/>
              </a:rPr>
            </a:br>
            <a:r>
              <a:rPr lang="en-US" altLang="en-US" sz="3200" dirty="0">
                <a:latin typeface="Verdana" panose="020B0604030504040204" pitchFamily="34" charset="0"/>
                <a:ea typeface="Geneva"/>
                <a:cs typeface="Trebuchet MS" panose="020B0603020202020204" pitchFamily="34" charset="0"/>
              </a:rPr>
              <a:t> </a:t>
            </a:r>
            <a:r>
              <a:rPr lang="en-US" altLang="en-US" sz="2400" dirty="0">
                <a:latin typeface="Verdana" panose="020B0604030504040204" pitchFamily="34" charset="0"/>
                <a:ea typeface="Geneva"/>
                <a:cs typeface="Trebuchet MS" panose="020B0603020202020204" pitchFamily="34" charset="0"/>
              </a:rPr>
              <a:t/>
            </a:r>
            <a:br>
              <a:rPr lang="en-US" altLang="en-US" sz="2400" dirty="0">
                <a:latin typeface="Verdana" panose="020B0604030504040204" pitchFamily="34" charset="0"/>
                <a:ea typeface="Geneva"/>
                <a:cs typeface="Trebuchet MS" panose="020B0603020202020204" pitchFamily="34" charset="0"/>
              </a:rPr>
            </a:br>
            <a:r>
              <a:rPr lang="en-US" altLang="en-US" sz="2400" dirty="0">
                <a:latin typeface="Verdana" panose="020B0604030504040204" pitchFamily="34" charset="0"/>
                <a:ea typeface="Geneva"/>
                <a:cs typeface="Trebuchet MS" panose="020B0603020202020204" pitchFamily="34" charset="0"/>
              </a:rPr>
              <a:t/>
            </a:r>
            <a:br>
              <a:rPr lang="en-US" altLang="en-US" sz="2400" dirty="0">
                <a:latin typeface="Verdana" panose="020B0604030504040204" pitchFamily="34" charset="0"/>
                <a:ea typeface="Geneva"/>
                <a:cs typeface="Trebuchet MS" panose="020B0603020202020204" pitchFamily="34" charset="0"/>
              </a:rPr>
            </a:br>
            <a:r>
              <a:rPr lang="en-US" altLang="en-US" sz="2400" dirty="0">
                <a:latin typeface="Verdana" panose="020B0604030504040204" pitchFamily="34" charset="0"/>
                <a:ea typeface="Geneva"/>
                <a:cs typeface="Trebuchet MS" panose="020B0603020202020204" pitchFamily="34" charset="0"/>
              </a:rPr>
              <a:t/>
            </a:r>
            <a:br>
              <a:rPr lang="en-US" altLang="en-US" sz="2400" dirty="0">
                <a:latin typeface="Verdana" panose="020B0604030504040204" pitchFamily="34" charset="0"/>
                <a:ea typeface="Geneva"/>
                <a:cs typeface="Trebuchet MS" panose="020B0603020202020204" pitchFamily="34" charset="0"/>
              </a:rPr>
            </a:br>
            <a:endParaRPr lang="en-US" altLang="en-US" sz="2400" dirty="0">
              <a:latin typeface="Verdana" panose="020B0604030504040204" pitchFamily="34" charset="0"/>
              <a:ea typeface="Geneva"/>
              <a:cs typeface="Trebuchet MS" panose="020B0603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1415304" y="147485"/>
            <a:ext cx="6585697" cy="9157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sz="3200" dirty="0">
                <a:solidFill>
                  <a:schemeClr val="tx2"/>
                </a:solidFill>
                <a:latin typeface="Verdana" panose="020B0604030504040204" pitchFamily="34" charset="0"/>
                <a:ea typeface="Geneva"/>
                <a:cs typeface="Trebuchet MS" panose="020B0603020202020204" pitchFamily="34" charset="0"/>
              </a:rPr>
              <a:t>Cross-Cutting Issues: Logistics</a:t>
            </a:r>
          </a:p>
        </p:txBody>
      </p:sp>
      <p:sp>
        <p:nvSpPr>
          <p:cNvPr id="16387" name="Content Placeholder 2"/>
          <p:cNvSpPr>
            <a:spLocks noGrp="1"/>
          </p:cNvSpPr>
          <p:nvPr>
            <p:ph sz="quarter" idx="10"/>
          </p:nvPr>
        </p:nvSpPr>
        <p:spPr bwMode="auto">
          <a:xfrm>
            <a:off x="2130357" y="580769"/>
            <a:ext cx="7013643" cy="379120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a:lnSpc>
                <a:spcPct val="90000"/>
              </a:lnSpc>
              <a:spcBef>
                <a:spcPts val="0"/>
              </a:spcBef>
              <a:buNone/>
              <a:defRPr/>
            </a:pPr>
            <a:endParaRPr lang="en-US" altLang="en-US" sz="2100" dirty="0">
              <a:ea typeface="Geneva"/>
              <a:cs typeface="Geneva"/>
            </a:endParaRPr>
          </a:p>
          <a:p>
            <a:pPr>
              <a:lnSpc>
                <a:spcPct val="90000"/>
              </a:lnSpc>
              <a:spcBef>
                <a:spcPts val="0"/>
              </a:spcBef>
              <a:defRPr/>
            </a:pPr>
            <a:r>
              <a:rPr lang="en-US" altLang="en-US" sz="2200" b="1" dirty="0">
                <a:ea typeface="Geneva"/>
                <a:cs typeface="Geneva"/>
              </a:rPr>
              <a:t>NSF should conduct a transparent review of logistical support capacity for the Antarctic Sciences program. </a:t>
            </a:r>
          </a:p>
          <a:p>
            <a:pPr lvl="1">
              <a:lnSpc>
                <a:spcPct val="90000"/>
              </a:lnSpc>
              <a:spcBef>
                <a:spcPts val="0"/>
              </a:spcBef>
              <a:defRPr/>
            </a:pPr>
            <a:r>
              <a:rPr lang="en-US" altLang="en-US" sz="1600" dirty="0">
                <a:ea typeface="Geneva"/>
              </a:rPr>
              <a:t>review anticipated resource demands from the strategic priorities and other research initiatives</a:t>
            </a:r>
          </a:p>
          <a:p>
            <a:pPr lvl="1">
              <a:lnSpc>
                <a:spcPct val="90000"/>
              </a:lnSpc>
              <a:spcBef>
                <a:spcPts val="0"/>
              </a:spcBef>
              <a:defRPr/>
            </a:pPr>
            <a:r>
              <a:rPr lang="en-US" altLang="en-US" sz="1600" dirty="0">
                <a:ea typeface="Geneva"/>
              </a:rPr>
              <a:t>identify resource constraints and competing demands</a:t>
            </a:r>
          </a:p>
          <a:p>
            <a:pPr>
              <a:lnSpc>
                <a:spcPct val="90000"/>
              </a:lnSpc>
              <a:spcBef>
                <a:spcPts val="0"/>
              </a:spcBef>
              <a:defRPr/>
            </a:pPr>
            <a:endParaRPr lang="en-US" altLang="en-US" sz="1000" b="1" dirty="0">
              <a:ea typeface="Geneva"/>
            </a:endParaRPr>
          </a:p>
          <a:p>
            <a:pPr>
              <a:lnSpc>
                <a:spcPct val="90000"/>
              </a:lnSpc>
              <a:spcBef>
                <a:spcPts val="0"/>
              </a:spcBef>
              <a:defRPr/>
            </a:pPr>
            <a:r>
              <a:rPr lang="en-US" altLang="en-US" sz="2200" b="1" dirty="0">
                <a:ea typeface="Geneva"/>
              </a:rPr>
              <a:t>NSF should improve communication and coordination between OPP, logistics managers, and the scientific community</a:t>
            </a:r>
          </a:p>
          <a:p>
            <a:pPr lvl="1">
              <a:lnSpc>
                <a:spcPct val="90000"/>
              </a:lnSpc>
              <a:spcBef>
                <a:spcPts val="0"/>
              </a:spcBef>
              <a:defRPr/>
            </a:pPr>
            <a:r>
              <a:rPr lang="en-US" altLang="en-US" sz="1600" dirty="0">
                <a:ea typeface="Geneva"/>
              </a:rPr>
              <a:t>consider developing a forum to engage the broad science community in discussions of logistical realities </a:t>
            </a:r>
          </a:p>
          <a:p>
            <a:pPr lvl="1">
              <a:lnSpc>
                <a:spcPct val="90000"/>
              </a:lnSpc>
              <a:spcBef>
                <a:spcPts val="0"/>
              </a:spcBef>
              <a:defRPr/>
            </a:pPr>
            <a:r>
              <a:rPr lang="en-US" altLang="en-US" sz="1600" dirty="0">
                <a:ea typeface="Geneva"/>
              </a:rPr>
              <a:t>facilitate scientific community input on priorities, support strategies, and trade-offs</a:t>
            </a:r>
          </a:p>
        </p:txBody>
      </p:sp>
      <p:pic>
        <p:nvPicPr>
          <p:cNvPr id="7" name="Picture 6"/>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265500"/>
            <a:ext cx="2060677" cy="1452808"/>
          </a:xfrm>
          <a:prstGeom prst="rect">
            <a:avLst/>
          </a:prstGeom>
          <a:noFill/>
          <a:ln>
            <a:noFill/>
          </a:ln>
        </p:spPr>
      </p:pic>
      <p:pic>
        <p:nvPicPr>
          <p:cNvPr id="8" name="image3.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580" y="3783452"/>
            <a:ext cx="2065257" cy="1360048"/>
          </a:xfrm>
          <a:prstGeom prst="rect">
            <a:avLst/>
          </a:prstGeom>
          <a:ln/>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188" y="810447"/>
            <a:ext cx="2084865" cy="1389910"/>
          </a:xfrm>
          <a:prstGeom prst="rect">
            <a:avLst/>
          </a:prstGeom>
        </p:spPr>
      </p:pic>
      <p:sp>
        <p:nvSpPr>
          <p:cNvPr id="9" name="TextBox 8"/>
          <p:cNvSpPr txBox="1"/>
          <p:nvPr/>
        </p:nvSpPr>
        <p:spPr>
          <a:xfrm>
            <a:off x="1345017" y="2017485"/>
            <a:ext cx="1010093" cy="215444"/>
          </a:xfrm>
          <a:prstGeom prst="rect">
            <a:avLst/>
          </a:prstGeom>
          <a:noFill/>
        </p:spPr>
        <p:txBody>
          <a:bodyPr wrap="square" rtlCol="0">
            <a:spAutoFit/>
          </a:bodyPr>
          <a:lstStyle/>
          <a:p>
            <a:r>
              <a:rPr lang="en-US" sz="800" i="1" dirty="0">
                <a:solidFill>
                  <a:schemeClr val="tx1"/>
                </a:solidFill>
                <a:latin typeface="Arial" panose="020B0604020202020204" pitchFamily="34" charset="0"/>
                <a:cs typeface="Arial" panose="020B0604020202020204" pitchFamily="34" charset="0"/>
              </a:rPr>
              <a:t>Source: NSF</a:t>
            </a:r>
          </a:p>
        </p:txBody>
      </p:sp>
    </p:spTree>
    <p:extLst>
      <p:ext uri="{BB962C8B-B14F-4D97-AF65-F5344CB8AC3E}">
        <p14:creationId xmlns:p14="http://schemas.microsoft.com/office/powerpoint/2010/main" val="2551634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1415304" y="147485"/>
            <a:ext cx="6585697" cy="9157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sz="3200" dirty="0">
                <a:solidFill>
                  <a:schemeClr val="tx2"/>
                </a:solidFill>
                <a:latin typeface="Verdana" panose="020B0604030504040204" pitchFamily="34" charset="0"/>
                <a:ea typeface="Geneva"/>
                <a:cs typeface="Trebuchet MS" panose="020B0603020202020204" pitchFamily="34" charset="0"/>
              </a:rPr>
              <a:t>Cross-Cutting Issues</a:t>
            </a:r>
          </a:p>
        </p:txBody>
      </p:sp>
      <p:sp>
        <p:nvSpPr>
          <p:cNvPr id="16387" name="Content Placeholder 2"/>
          <p:cNvSpPr>
            <a:spLocks noGrp="1"/>
          </p:cNvSpPr>
          <p:nvPr>
            <p:ph sz="quarter" idx="10"/>
          </p:nvPr>
        </p:nvSpPr>
        <p:spPr bwMode="auto">
          <a:xfrm>
            <a:off x="543697" y="580769"/>
            <a:ext cx="8266671" cy="379120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a:lnSpc>
                <a:spcPct val="90000"/>
              </a:lnSpc>
              <a:spcBef>
                <a:spcPts val="0"/>
              </a:spcBef>
              <a:buNone/>
              <a:defRPr/>
            </a:pPr>
            <a:endParaRPr lang="en-US" altLang="en-US" sz="2100" dirty="0">
              <a:ea typeface="Geneva"/>
              <a:cs typeface="Geneva"/>
            </a:endParaRPr>
          </a:p>
          <a:p>
            <a:pPr marL="0" indent="0">
              <a:lnSpc>
                <a:spcPct val="90000"/>
              </a:lnSpc>
              <a:spcBef>
                <a:spcPts val="0"/>
              </a:spcBef>
              <a:buNone/>
              <a:defRPr/>
            </a:pPr>
            <a:r>
              <a:rPr lang="en-US" altLang="en-US" sz="2400" b="1" dirty="0">
                <a:ea typeface="Geneva"/>
                <a:cs typeface="Geneva"/>
              </a:rPr>
              <a:t>To address serious shortfalls in diversity, equity, and inclusion (DEI) in Antarctic Sciences, NSF should identify robust, evidence-based strategies to support systemic community change. </a:t>
            </a:r>
          </a:p>
          <a:p>
            <a:pPr lvl="1">
              <a:lnSpc>
                <a:spcPct val="90000"/>
              </a:lnSpc>
              <a:spcBef>
                <a:spcPts val="600"/>
              </a:spcBef>
              <a:defRPr/>
            </a:pPr>
            <a:r>
              <a:rPr lang="en-US" altLang="en-US" sz="1800" dirty="0">
                <a:ea typeface="Geneva"/>
                <a:cs typeface="Geneva"/>
              </a:rPr>
              <a:t>work with DEI professionals to promote diversity through clear expectations in funding announcements, reporting requirements, and the sharing of best practices</a:t>
            </a:r>
          </a:p>
          <a:p>
            <a:pPr lvl="1">
              <a:lnSpc>
                <a:spcPct val="90000"/>
              </a:lnSpc>
              <a:spcBef>
                <a:spcPts val="600"/>
              </a:spcBef>
              <a:defRPr/>
            </a:pPr>
            <a:r>
              <a:rPr lang="en-US" altLang="en-US" sz="1800" dirty="0">
                <a:ea typeface="Geneva"/>
                <a:cs typeface="Geneva"/>
              </a:rPr>
              <a:t>actively seek to broaden the pool of scientists working in Antarctica </a:t>
            </a:r>
          </a:p>
          <a:p>
            <a:pPr lvl="1">
              <a:lnSpc>
                <a:spcPct val="90000"/>
              </a:lnSpc>
              <a:spcBef>
                <a:spcPts val="600"/>
              </a:spcBef>
              <a:defRPr/>
            </a:pPr>
            <a:r>
              <a:rPr lang="en-US" altLang="en-US" sz="1800" dirty="0">
                <a:ea typeface="Geneva"/>
                <a:cs typeface="Geneva"/>
              </a:rPr>
              <a:t>support mentoring of early-career scientists and others new to polar science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4189" y="3962618"/>
            <a:ext cx="7534461" cy="1180882"/>
          </a:xfrm>
          <a:prstGeom prst="rect">
            <a:avLst/>
          </a:prstGeom>
          <a:noFill/>
          <a:ln>
            <a:noFill/>
          </a:ln>
        </p:spPr>
      </p:pic>
    </p:spTree>
    <p:extLst>
      <p:ext uri="{BB962C8B-B14F-4D97-AF65-F5344CB8AC3E}">
        <p14:creationId xmlns:p14="http://schemas.microsoft.com/office/powerpoint/2010/main" val="2115898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1415304" y="147485"/>
            <a:ext cx="6585697" cy="9157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sz="3200" dirty="0">
                <a:solidFill>
                  <a:schemeClr val="tx2"/>
                </a:solidFill>
                <a:latin typeface="Verdana" panose="020B0604030504040204" pitchFamily="34" charset="0"/>
                <a:ea typeface="Geneva"/>
                <a:cs typeface="Trebuchet MS" panose="020B0603020202020204" pitchFamily="34" charset="0"/>
              </a:rPr>
              <a:t>Cross-Cutting Issues</a:t>
            </a:r>
          </a:p>
        </p:txBody>
      </p:sp>
      <p:sp>
        <p:nvSpPr>
          <p:cNvPr id="16387" name="Content Placeholder 2"/>
          <p:cNvSpPr>
            <a:spLocks noGrp="1"/>
          </p:cNvSpPr>
          <p:nvPr>
            <p:ph sz="quarter" idx="10"/>
          </p:nvPr>
        </p:nvSpPr>
        <p:spPr bwMode="auto">
          <a:xfrm>
            <a:off x="2721935" y="871869"/>
            <a:ext cx="6088433" cy="350010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a:lnSpc>
                <a:spcPct val="90000"/>
              </a:lnSpc>
              <a:spcBef>
                <a:spcPts val="0"/>
              </a:spcBef>
              <a:buNone/>
              <a:defRPr/>
            </a:pPr>
            <a:endParaRPr lang="en-US" altLang="en-US" sz="2100" dirty="0">
              <a:ea typeface="Geneva"/>
              <a:cs typeface="Geneva"/>
            </a:endParaRPr>
          </a:p>
          <a:p>
            <a:pPr>
              <a:lnSpc>
                <a:spcPct val="90000"/>
              </a:lnSpc>
              <a:spcBef>
                <a:spcPts val="0"/>
              </a:spcBef>
              <a:defRPr/>
            </a:pPr>
            <a:r>
              <a:rPr lang="en-US" altLang="en-US" sz="2400" b="1" dirty="0">
                <a:ea typeface="Geneva"/>
              </a:rPr>
              <a:t>NSF Antarctic Sciences should continue to develop and leverage international partnerships to increase science opportunities</a:t>
            </a:r>
          </a:p>
          <a:p>
            <a:pPr>
              <a:lnSpc>
                <a:spcPct val="90000"/>
              </a:lnSpc>
              <a:spcBef>
                <a:spcPts val="0"/>
              </a:spcBef>
              <a:defRPr/>
            </a:pPr>
            <a:endParaRPr lang="en-US" altLang="en-US" sz="2400" b="1" dirty="0">
              <a:ea typeface="Geneva"/>
              <a:cs typeface="Geneva"/>
            </a:endParaRPr>
          </a:p>
          <a:p>
            <a:pPr>
              <a:lnSpc>
                <a:spcPct val="90000"/>
              </a:lnSpc>
              <a:spcBef>
                <a:spcPts val="0"/>
              </a:spcBef>
              <a:defRPr/>
            </a:pPr>
            <a:r>
              <a:rPr lang="en-US" altLang="en-US" sz="2400" b="1" dirty="0">
                <a:ea typeface="Geneva"/>
                <a:cs typeface="Geneva"/>
              </a:rPr>
              <a:t>NSF should encourage organizational and collaborative activities to foster integrative and interdisciplinary advances. </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692" y="1475249"/>
            <a:ext cx="2519917" cy="1932034"/>
          </a:xfrm>
          <a:prstGeom prst="rect">
            <a:avLst/>
          </a:prstGeom>
        </p:spPr>
      </p:pic>
      <p:sp>
        <p:nvSpPr>
          <p:cNvPr id="5" name="TextBox 4"/>
          <p:cNvSpPr txBox="1"/>
          <p:nvPr/>
        </p:nvSpPr>
        <p:spPr>
          <a:xfrm>
            <a:off x="95693" y="3407283"/>
            <a:ext cx="935440" cy="215444"/>
          </a:xfrm>
          <a:prstGeom prst="rect">
            <a:avLst/>
          </a:prstGeom>
          <a:noFill/>
        </p:spPr>
        <p:txBody>
          <a:bodyPr wrap="square" rtlCol="0">
            <a:spAutoFit/>
          </a:bodyPr>
          <a:lstStyle/>
          <a:p>
            <a:r>
              <a:rPr lang="en-US" sz="800" i="1" dirty="0">
                <a:solidFill>
                  <a:schemeClr val="tx1"/>
                </a:solidFill>
                <a:latin typeface="Arial" panose="020B0604020202020204" pitchFamily="34" charset="0"/>
                <a:cs typeface="Arial" panose="020B0604020202020204" pitchFamily="34" charset="0"/>
              </a:rPr>
              <a:t>Source: NSF</a:t>
            </a:r>
          </a:p>
        </p:txBody>
      </p:sp>
    </p:spTree>
    <p:extLst>
      <p:ext uri="{BB962C8B-B14F-4D97-AF65-F5344CB8AC3E}">
        <p14:creationId xmlns:p14="http://schemas.microsoft.com/office/powerpoint/2010/main" val="1197023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1485900" y="57150"/>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en-US" altLang="en-US">
                <a:solidFill>
                  <a:schemeClr val="tx2"/>
                </a:solidFill>
                <a:latin typeface="Trebuchet MS" panose="020B0603020202020204" pitchFamily="34" charset="0"/>
                <a:ea typeface="Geneva"/>
                <a:cs typeface="Trebuchet MS" panose="020B0603020202020204" pitchFamily="34" charset="0"/>
              </a:rPr>
              <a:t>Summary</a:t>
            </a:r>
          </a:p>
        </p:txBody>
      </p:sp>
      <p:sp>
        <p:nvSpPr>
          <p:cNvPr id="25603" name="Rectangle 3"/>
          <p:cNvSpPr>
            <a:spLocks noGrp="1" noChangeArrowheads="1"/>
          </p:cNvSpPr>
          <p:nvPr>
            <p:ph type="body" idx="1"/>
          </p:nvPr>
        </p:nvSpPr>
        <p:spPr>
          <a:xfrm>
            <a:off x="512806" y="716050"/>
            <a:ext cx="8118388" cy="4107656"/>
          </a:xfrm>
        </p:spPr>
        <p:txBody>
          <a:bodyPr/>
          <a:lstStyle/>
          <a:p>
            <a:pPr lvl="1" eaLnBrk="1" hangingPunct="1">
              <a:lnSpc>
                <a:spcPct val="90000"/>
              </a:lnSpc>
              <a:spcBef>
                <a:spcPct val="40000"/>
              </a:spcBef>
              <a:defRPr/>
            </a:pPr>
            <a:endParaRPr lang="en-US" altLang="en-US" sz="1200" dirty="0"/>
          </a:p>
          <a:p>
            <a:pPr>
              <a:lnSpc>
                <a:spcPct val="90000"/>
              </a:lnSpc>
              <a:spcBef>
                <a:spcPts val="0"/>
              </a:spcBef>
              <a:defRPr/>
            </a:pPr>
            <a:r>
              <a:rPr lang="en-US" altLang="en-US" sz="2200" dirty="0"/>
              <a:t>NASEM (2015) priorities remain timely and urgent, but progress uneven</a:t>
            </a:r>
          </a:p>
          <a:p>
            <a:pPr>
              <a:lnSpc>
                <a:spcPct val="90000"/>
              </a:lnSpc>
              <a:spcBef>
                <a:spcPts val="1200"/>
              </a:spcBef>
              <a:defRPr/>
            </a:pPr>
            <a:r>
              <a:rPr lang="en-US" altLang="en-US" sz="2200" dirty="0"/>
              <a:t>NSF could promote progress through:</a:t>
            </a:r>
          </a:p>
          <a:p>
            <a:pPr lvl="1">
              <a:lnSpc>
                <a:spcPct val="90000"/>
              </a:lnSpc>
              <a:spcBef>
                <a:spcPts val="0"/>
              </a:spcBef>
              <a:defRPr/>
            </a:pPr>
            <a:r>
              <a:rPr lang="en-US" altLang="en-US" sz="2000" dirty="0"/>
              <a:t>special calls for proposals, efforts to foster collaboration, increased partnerships, evidence-based strategies to enhance diversity </a:t>
            </a:r>
          </a:p>
          <a:p>
            <a:pPr>
              <a:lnSpc>
                <a:spcPct val="90000"/>
              </a:lnSpc>
              <a:spcBef>
                <a:spcPts val="1200"/>
              </a:spcBef>
              <a:defRPr/>
            </a:pPr>
            <a:r>
              <a:rPr lang="en-US" altLang="en-US" sz="2200" dirty="0"/>
              <a:t>Logistical capacity was a major impediment to pace and scope of progress</a:t>
            </a:r>
          </a:p>
          <a:p>
            <a:pPr lvl="1">
              <a:lnSpc>
                <a:spcPct val="90000"/>
              </a:lnSpc>
              <a:spcBef>
                <a:spcPts val="0"/>
              </a:spcBef>
              <a:defRPr/>
            </a:pPr>
            <a:r>
              <a:rPr lang="en-US" altLang="en-US" sz="2000" dirty="0"/>
              <a:t>NSF should conduct a review of logistical capacity</a:t>
            </a:r>
          </a:p>
          <a:p>
            <a:pPr lvl="1">
              <a:lnSpc>
                <a:spcPct val="90000"/>
              </a:lnSpc>
              <a:spcBef>
                <a:spcPts val="0"/>
              </a:spcBef>
              <a:defRPr/>
            </a:pPr>
            <a:r>
              <a:rPr lang="en-US" altLang="en-US" sz="2000" dirty="0"/>
              <a:t>Improve communication and transparency with scientists and seek input</a:t>
            </a:r>
          </a:p>
          <a:p>
            <a:pPr lvl="1">
              <a:lnSpc>
                <a:spcPct val="90000"/>
              </a:lnSpc>
              <a:spcBef>
                <a:spcPts val="0"/>
              </a:spcBef>
              <a:defRPr/>
            </a:pPr>
            <a:endParaRPr lang="en-US" altLang="en-US" sz="2000" dirty="0">
              <a:solidFill>
                <a:schemeClr val="tx2">
                  <a:lumMod val="60000"/>
                  <a:lumOff val="40000"/>
                </a:schemeClr>
              </a:solidFill>
            </a:endParaRPr>
          </a:p>
        </p:txBody>
      </p:sp>
    </p:spTree>
    <p:extLst>
      <p:ext uri="{BB962C8B-B14F-4D97-AF65-F5344CB8AC3E}">
        <p14:creationId xmlns:p14="http://schemas.microsoft.com/office/powerpoint/2010/main" val="3835025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1485900" y="528637"/>
            <a:ext cx="6172200" cy="500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a:solidFill>
                  <a:schemeClr val="tx2"/>
                </a:solidFill>
                <a:latin typeface="Trebuchet MS" panose="020B0603020202020204" pitchFamily="34" charset="0"/>
                <a:ea typeface="Geneva"/>
                <a:cs typeface="Trebuchet MS" panose="020B0603020202020204" pitchFamily="34" charset="0"/>
              </a:rPr>
              <a:t>More Resources</a:t>
            </a:r>
          </a:p>
        </p:txBody>
      </p:sp>
      <p:sp>
        <p:nvSpPr>
          <p:cNvPr id="52227" name="Content Placeholder 2"/>
          <p:cNvSpPr>
            <a:spLocks noGrp="1"/>
          </p:cNvSpPr>
          <p:nvPr>
            <p:ph sz="half" idx="1"/>
          </p:nvPr>
        </p:nvSpPr>
        <p:spPr bwMode="auto">
          <a:xfrm>
            <a:off x="2324910" y="1580029"/>
            <a:ext cx="6695521" cy="33254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dirty="0">
                <a:ea typeface="MS PGothic" panose="020B0600070205080204" pitchFamily="34" charset="-128"/>
                <a:cs typeface="Geneva"/>
              </a:rPr>
              <a:t>Full report at </a:t>
            </a:r>
            <a:r>
              <a:rPr lang="en-US" altLang="en-US" dirty="0">
                <a:ea typeface="MS PGothic" panose="020B0600070205080204" pitchFamily="34" charset="-128"/>
                <a:cs typeface="Geneva"/>
                <a:hlinkClick r:id="rId3"/>
              </a:rPr>
              <a:t>http://www.nap.edu/</a:t>
            </a:r>
            <a:r>
              <a:rPr lang="en-US" altLang="en-US" dirty="0">
                <a:ea typeface="MS PGothic" panose="020B0600070205080204" pitchFamily="34" charset="-128"/>
                <a:cs typeface="Geneva"/>
              </a:rPr>
              <a:t> </a:t>
            </a:r>
          </a:p>
          <a:p>
            <a:r>
              <a:rPr lang="en-US" altLang="en-US" dirty="0">
                <a:ea typeface="MS PGothic" panose="020B0600070205080204" pitchFamily="34" charset="-128"/>
                <a:cs typeface="Geneva"/>
              </a:rPr>
              <a:t>Additional resources under “Resources” tab:</a:t>
            </a:r>
          </a:p>
          <a:p>
            <a:pPr lvl="1"/>
            <a:r>
              <a:rPr lang="en-US" altLang="en-US" sz="2100" dirty="0">
                <a:ea typeface="MS PGothic" panose="020B0600070205080204" pitchFamily="34" charset="-128"/>
              </a:rPr>
              <a:t>4-page report in brief</a:t>
            </a:r>
          </a:p>
          <a:p>
            <a:r>
              <a:rPr lang="en-US" altLang="en-US" dirty="0">
                <a:ea typeface="Geneva"/>
                <a:cs typeface="Geneva"/>
              </a:rPr>
              <a:t>Final book to be printed in late 2021</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38" y="1099703"/>
            <a:ext cx="2022046" cy="2888638"/>
          </a:xfrm>
          <a:prstGeom prst="rect">
            <a:avLst/>
          </a:prstGeom>
        </p:spPr>
      </p:pic>
    </p:spTree>
    <p:extLst>
      <p:ext uri="{BB962C8B-B14F-4D97-AF65-F5344CB8AC3E}">
        <p14:creationId xmlns:p14="http://schemas.microsoft.com/office/powerpoint/2010/main" val="848401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p:nvPr>
        </p:nvSpPr>
        <p:spPr bwMode="auto">
          <a:xfrm>
            <a:off x="563324" y="1391735"/>
            <a:ext cx="8229600" cy="18304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en-US" altLang="en-US" dirty="0">
                <a:solidFill>
                  <a:schemeClr val="tx2"/>
                </a:solidFill>
                <a:latin typeface="Arial" panose="020B0604020202020204" pitchFamily="34" charset="0"/>
                <a:ea typeface="Geneva"/>
                <a:cs typeface="Arial" panose="020B0604020202020204" pitchFamily="34" charset="0"/>
              </a:rPr>
              <a:t>Questions?</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99" y="2534129"/>
            <a:ext cx="3008255" cy="2609371"/>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t="17306"/>
          <a:stretch/>
        </p:blipFill>
        <p:spPr>
          <a:xfrm>
            <a:off x="6197961" y="2565400"/>
            <a:ext cx="2882539" cy="2578100"/>
          </a:xfrm>
          <a:prstGeom prst="rect">
            <a:avLst/>
          </a:prstGeom>
        </p:spPr>
      </p:pic>
      <p:pic>
        <p:nvPicPr>
          <p:cNvPr id="7" name="Picture 6">
            <a:extLst>
              <a:ext uri="{FF2B5EF4-FFF2-40B4-BE49-F238E27FC236}">
                <a16:creationId xmlns:a16="http://schemas.microsoft.com/office/drawing/2014/main" id="{8C0D11C2-A7CC-254A-A086-8199955FF806}"/>
              </a:ext>
            </a:extLst>
          </p:cNvPr>
          <p:cNvPicPr/>
          <p:nvPr/>
        </p:nvPicPr>
        <p:blipFill>
          <a:blip r:embed="rId5" cstate="print">
            <a:extLst>
              <a:ext uri="{28A0092B-C50C-407E-A947-70E740481C1C}">
                <a14:useLocalDpi xmlns:a14="http://schemas.microsoft.com/office/drawing/2010/main"/>
              </a:ext>
            </a:extLst>
          </a:blip>
          <a:stretch>
            <a:fillRect/>
          </a:stretch>
        </p:blipFill>
        <p:spPr>
          <a:xfrm>
            <a:off x="3186055" y="2588896"/>
            <a:ext cx="2882538" cy="2554604"/>
          </a:xfrm>
          <a:prstGeom prst="rect">
            <a:avLst/>
          </a:prstGeom>
          <a:ln w="19050">
            <a:solidFill>
              <a:schemeClr val="tx1"/>
            </a:solidFill>
          </a:ln>
        </p:spPr>
      </p:pic>
    </p:spTree>
    <p:extLst>
      <p:ext uri="{BB962C8B-B14F-4D97-AF65-F5344CB8AC3E}">
        <p14:creationId xmlns:p14="http://schemas.microsoft.com/office/powerpoint/2010/main" val="781239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0565" y="1078482"/>
            <a:ext cx="1970388" cy="281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360141" y="941786"/>
            <a:ext cx="6783859" cy="3517438"/>
          </a:xfrm>
          <a:prstGeom prst="rect">
            <a:avLst/>
          </a:prstGeom>
        </p:spPr>
        <p:txBody>
          <a:bodyPr wrap="square">
            <a:spAutoFit/>
          </a:bodyPr>
          <a:lstStyle/>
          <a:p>
            <a:pPr marL="82154">
              <a:lnSpc>
                <a:spcPct val="107000"/>
              </a:lnSpc>
              <a:spcBef>
                <a:spcPts val="0"/>
              </a:spcBef>
              <a:spcAft>
                <a:spcPts val="0"/>
              </a:spcAft>
              <a:tabLst>
                <a:tab pos="603647" algn="l"/>
              </a:tabLst>
              <a:defRP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NSF should continue to support a core program of broad-based, investigator-driven research.</a:t>
            </a:r>
          </a:p>
          <a:p>
            <a:pPr marL="470297" indent="-385763">
              <a:lnSpc>
                <a:spcPct val="107000"/>
              </a:lnSpc>
              <a:spcBef>
                <a:spcPts val="0"/>
              </a:spcBef>
              <a:spcAft>
                <a:spcPts val="0"/>
              </a:spcAft>
              <a:tabLst>
                <a:tab pos="603647" algn="l"/>
              </a:tabLst>
              <a:defRPr/>
            </a:pPr>
            <a:endPar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82154">
              <a:lnSpc>
                <a:spcPct val="107000"/>
              </a:lnSpc>
              <a:spcBef>
                <a:spcPts val="0"/>
              </a:spcBef>
              <a:spcAft>
                <a:spcPts val="0"/>
              </a:spcAft>
              <a:tabLst>
                <a:tab pos="603647" algn="l"/>
              </a:tabLst>
              <a:defRP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NSF should pursue the following as strategic priorities :</a:t>
            </a:r>
          </a:p>
          <a:p>
            <a:pPr marL="470297" indent="-385763">
              <a:lnSpc>
                <a:spcPct val="107000"/>
              </a:lnSpc>
              <a:spcBef>
                <a:spcPts val="0"/>
              </a:spcBef>
              <a:spcAft>
                <a:spcPts val="0"/>
              </a:spcAft>
              <a:buFont typeface="+mj-lt"/>
              <a:buAutoNum type="romanUcPeriod"/>
              <a:tabLst>
                <a:tab pos="603647" algn="l"/>
              </a:tabLst>
              <a:defRP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How fast and by how much will sea level rise? The Changing Antarctic Ice Sheets Initiative</a:t>
            </a:r>
          </a:p>
          <a:p>
            <a:pPr marL="470297" indent="-385763">
              <a:lnSpc>
                <a:spcPct val="107000"/>
              </a:lnSpc>
              <a:spcBef>
                <a:spcPts val="0"/>
              </a:spcBef>
              <a:spcAft>
                <a:spcPts val="0"/>
              </a:spcAft>
              <a:buFont typeface="+mj-lt"/>
              <a:buAutoNum type="romanUcPeriod"/>
              <a:tabLst>
                <a:tab pos="603647" algn="l"/>
              </a:tabLst>
              <a:defRP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How do Antarctic biota evolve and adapt to the changing environment? Decoding the genomic and transcriptomic bases of biological adaptation and response across Antarctic organisms and ecosystems.</a:t>
            </a:r>
          </a:p>
          <a:p>
            <a:pPr marL="470297" indent="-385763">
              <a:lnSpc>
                <a:spcPct val="107000"/>
              </a:lnSpc>
              <a:spcBef>
                <a:spcPts val="0"/>
              </a:spcBef>
              <a:spcAft>
                <a:spcPts val="0"/>
              </a:spcAft>
              <a:buFont typeface="+mj-lt"/>
              <a:buAutoNum type="romanUcPeriod"/>
              <a:tabLst>
                <a:tab pos="603647" algn="l"/>
              </a:tabLst>
              <a:defRP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How did the universe begin and what are the underlying physical laws that govern its evolution and ultimate fate?    A next-generation cosmic microwave background program.</a:t>
            </a:r>
          </a:p>
        </p:txBody>
      </p:sp>
      <p:sp>
        <p:nvSpPr>
          <p:cNvPr id="12292" name="Rectangle 2"/>
          <p:cNvSpPr txBox="1">
            <a:spLocks noChangeArrowheads="1"/>
          </p:cNvSpPr>
          <p:nvPr/>
        </p:nvSpPr>
        <p:spPr bwMode="auto">
          <a:xfrm>
            <a:off x="1432322" y="179785"/>
            <a:ext cx="6172200" cy="48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r>
              <a:rPr lang="en-US" altLang="en-US" sz="2700" dirty="0">
                <a:solidFill>
                  <a:srgbClr val="0C579C"/>
                </a:solidFill>
                <a:latin typeface="Verdana" panose="020B0604030504040204" pitchFamily="34" charset="0"/>
                <a:ea typeface="Geneva"/>
                <a:cs typeface="Trebuchet MS" panose="020B0603020202020204" pitchFamily="34" charset="0"/>
              </a:rPr>
              <a:t>2015 National Academies Report</a:t>
            </a:r>
          </a:p>
        </p:txBody>
      </p:sp>
    </p:spTree>
    <p:extLst>
      <p:ext uri="{BB962C8B-B14F-4D97-AF65-F5344CB8AC3E}">
        <p14:creationId xmlns:p14="http://schemas.microsoft.com/office/powerpoint/2010/main" val="2249894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1423613" y="169648"/>
            <a:ext cx="6172200" cy="4893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en-US" altLang="en-US" sz="2100" dirty="0">
                <a:solidFill>
                  <a:srgbClr val="0C579C"/>
                </a:solidFill>
                <a:latin typeface="Verdana" panose="020B0604030504040204" pitchFamily="34" charset="0"/>
                <a:ea typeface="Geneva"/>
                <a:cs typeface="Trebuchet MS" panose="020B0603020202020204" pitchFamily="34" charset="0"/>
              </a:rPr>
              <a:t> Mid-Term Assessment Study Task</a:t>
            </a:r>
          </a:p>
        </p:txBody>
      </p:sp>
      <p:sp>
        <p:nvSpPr>
          <p:cNvPr id="12291" name="Rectangle 3"/>
          <p:cNvSpPr>
            <a:spLocks noGrp="1" noChangeArrowheads="1"/>
          </p:cNvSpPr>
          <p:nvPr>
            <p:ph sz="quarter" idx="10"/>
          </p:nvPr>
        </p:nvSpPr>
        <p:spPr>
          <a:xfrm>
            <a:off x="252548" y="658995"/>
            <a:ext cx="7088777" cy="3926681"/>
          </a:xfrm>
        </p:spPr>
        <p:txBody>
          <a:bodyPr>
            <a:noAutofit/>
          </a:bodyPr>
          <a:lstStyle/>
          <a:p>
            <a:pPr marL="0" indent="0">
              <a:spcBef>
                <a:spcPts val="0"/>
              </a:spcBef>
              <a:spcAft>
                <a:spcPts val="0"/>
              </a:spcAft>
              <a:buNone/>
              <a:defRPr/>
            </a:pPr>
            <a:r>
              <a:rPr lang="en-US" sz="1800" dirty="0">
                <a:latin typeface="Tahoma" panose="020B0604030504040204" pitchFamily="34" charset="0"/>
                <a:ea typeface="Tahoma" panose="020B0604030504040204" pitchFamily="34" charset="0"/>
                <a:cs typeface="Tahoma" panose="020B0604030504040204" pitchFamily="34" charset="0"/>
              </a:rPr>
              <a:t>In 2020, NSF asked the National Academies to convene a committee to:</a:t>
            </a:r>
          </a:p>
          <a:p>
            <a:pPr marL="0" indent="0">
              <a:spcBef>
                <a:spcPts val="0"/>
              </a:spcBef>
              <a:spcAft>
                <a:spcPts val="0"/>
              </a:spcAft>
              <a:buNone/>
              <a:defRPr/>
            </a:pPr>
            <a:endParaRPr lang="en-US" sz="1200" dirty="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defRPr/>
            </a:pPr>
            <a:r>
              <a:rPr lang="en-US" sz="1800" dirty="0">
                <a:latin typeface="Tahoma" panose="020B0604030504040204" pitchFamily="34" charset="0"/>
                <a:ea typeface="Tahoma" panose="020B0604030504040204" pitchFamily="34" charset="0"/>
                <a:cs typeface="Tahoma" panose="020B0604030504040204" pitchFamily="34" charset="0"/>
              </a:rPr>
              <a:t>Assess progress in addressing research goals outlined in the 2015 report</a:t>
            </a:r>
          </a:p>
          <a:p>
            <a:pPr>
              <a:spcBef>
                <a:spcPts val="0"/>
              </a:spcBef>
              <a:spcAft>
                <a:spcPts val="0"/>
              </a:spcAft>
              <a:defRPr/>
            </a:pPr>
            <a:r>
              <a:rPr lang="en-US" sz="1800" dirty="0">
                <a:latin typeface="Tahoma" panose="020B0604030504040204" pitchFamily="34" charset="0"/>
                <a:ea typeface="Tahoma" panose="020B0604030504040204" pitchFamily="34" charset="0"/>
                <a:cs typeface="Tahoma" panose="020B0604030504040204" pitchFamily="34" charset="0"/>
              </a:rPr>
              <a:t>Identify significant recent advances in scientific understanding and/or technical capabilities that present important new opportunities for progress in addressing the mission of NSF’s Antarctic Sciences Section. </a:t>
            </a:r>
          </a:p>
          <a:p>
            <a:pPr marL="0" indent="0">
              <a:spcBef>
                <a:spcPts val="0"/>
              </a:spcBef>
              <a:spcAft>
                <a:spcPts val="0"/>
              </a:spcAft>
              <a:buNone/>
              <a:defRPr/>
            </a:pPr>
            <a:r>
              <a:rPr lang="en-US" sz="1050" dirty="0">
                <a:latin typeface="Tahoma" panose="020B0604030504040204" pitchFamily="34" charset="0"/>
                <a:ea typeface="Tahoma" panose="020B0604030504040204" pitchFamily="34" charset="0"/>
                <a:cs typeface="Tahoma" panose="020B0604030504040204" pitchFamily="34" charset="0"/>
              </a:rPr>
              <a:t> </a:t>
            </a:r>
          </a:p>
          <a:p>
            <a:pPr marL="0" indent="0">
              <a:spcBef>
                <a:spcPts val="0"/>
              </a:spcBef>
              <a:spcAft>
                <a:spcPts val="0"/>
              </a:spcAft>
              <a:buNone/>
              <a:defRPr/>
            </a:pPr>
            <a:r>
              <a:rPr lang="en-US" sz="1800" dirty="0">
                <a:latin typeface="Tahoma" panose="020B0604030504040204" pitchFamily="34" charset="0"/>
                <a:ea typeface="Tahoma" panose="020B0604030504040204" pitchFamily="34" charset="0"/>
                <a:cs typeface="Tahoma" panose="020B0604030504040204" pitchFamily="34" charset="0"/>
              </a:rPr>
              <a:t>For the three priority research topics: </a:t>
            </a:r>
          </a:p>
          <a:p>
            <a:pPr>
              <a:spcBef>
                <a:spcPts val="0"/>
              </a:spcBef>
              <a:spcAft>
                <a:spcPts val="0"/>
              </a:spcAft>
              <a:defRPr/>
            </a:pPr>
            <a:r>
              <a:rPr lang="en-US" sz="1800" dirty="0">
                <a:latin typeface="Tahoma" panose="020B0604030504040204" pitchFamily="34" charset="0"/>
                <a:ea typeface="Tahoma" panose="020B0604030504040204" pitchFamily="34" charset="0"/>
                <a:cs typeface="Tahoma" panose="020B0604030504040204" pitchFamily="34" charset="0"/>
              </a:rPr>
              <a:t>Address any current implementation challenges in advancing these research areas. </a:t>
            </a:r>
          </a:p>
          <a:p>
            <a:pPr>
              <a:spcBef>
                <a:spcPts val="0"/>
              </a:spcBef>
              <a:spcAft>
                <a:spcPts val="0"/>
              </a:spcAft>
              <a:defRPr/>
            </a:pPr>
            <a:r>
              <a:rPr lang="en-US" sz="1800" dirty="0">
                <a:latin typeface="Tahoma" panose="020B0604030504040204" pitchFamily="34" charset="0"/>
                <a:ea typeface="Tahoma" panose="020B0604030504040204" pitchFamily="34" charset="0"/>
                <a:cs typeface="Tahoma" panose="020B0604030504040204" pitchFamily="34" charset="0"/>
              </a:rPr>
              <a:t>Suggest strategies to overcome these implementation challenges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982" y="768962"/>
            <a:ext cx="2014232" cy="2877475"/>
          </a:xfrm>
          <a:prstGeom prst="rect">
            <a:avLst/>
          </a:prstGeom>
        </p:spPr>
      </p:pic>
    </p:spTree>
    <p:extLst>
      <p:ext uri="{BB962C8B-B14F-4D97-AF65-F5344CB8AC3E}">
        <p14:creationId xmlns:p14="http://schemas.microsoft.com/office/powerpoint/2010/main" val="180954369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sz="3150" dirty="0">
                <a:solidFill>
                  <a:schemeClr val="tx2"/>
                </a:solidFill>
                <a:latin typeface="Verdana" panose="020B0604030504040204" pitchFamily="34" charset="0"/>
                <a:ea typeface="Geneva"/>
                <a:cs typeface="Trebuchet MS" panose="020B0603020202020204" pitchFamily="34" charset="0"/>
              </a:rPr>
              <a:t>Study Process</a:t>
            </a:r>
          </a:p>
        </p:txBody>
      </p:sp>
      <p:sp>
        <p:nvSpPr>
          <p:cNvPr id="16387" name="Content Placeholder 2"/>
          <p:cNvSpPr>
            <a:spLocks noGrp="1"/>
          </p:cNvSpPr>
          <p:nvPr>
            <p:ph sz="quarter" idx="10"/>
          </p:nvPr>
        </p:nvSpPr>
        <p:spPr bwMode="auto">
          <a:xfrm>
            <a:off x="283507" y="822315"/>
            <a:ext cx="6813979" cy="340161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r>
              <a:rPr lang="en-US" altLang="en-US" sz="2100" dirty="0">
                <a:latin typeface="Tahoma" panose="020B0604030504040204" pitchFamily="34" charset="0"/>
                <a:ea typeface="Tahoma" panose="020B0604030504040204" pitchFamily="34" charset="0"/>
                <a:cs typeface="Tahoma" panose="020B0604030504040204" pitchFamily="34" charset="0"/>
              </a:rPr>
              <a:t>Information gathering: </a:t>
            </a:r>
          </a:p>
          <a:p>
            <a:pPr lvl="1">
              <a:defRPr/>
            </a:pPr>
            <a:r>
              <a:rPr lang="en-US" altLang="en-US" sz="1800" dirty="0">
                <a:latin typeface="Tahoma" panose="020B0604030504040204" pitchFamily="34" charset="0"/>
                <a:ea typeface="Tahoma" panose="020B0604030504040204" pitchFamily="34" charset="0"/>
                <a:cs typeface="Tahoma" panose="020B0604030504040204" pitchFamily="34" charset="0"/>
              </a:rPr>
              <a:t>NSF presentations (Nov. ‘20)</a:t>
            </a:r>
          </a:p>
          <a:p>
            <a:pPr lvl="1">
              <a:defRPr/>
            </a:pPr>
            <a:r>
              <a:rPr lang="en-US" altLang="en-US" sz="1800" dirty="0">
                <a:latin typeface="Tahoma" panose="020B0604030504040204" pitchFamily="34" charset="0"/>
                <a:ea typeface="Tahoma" panose="020B0604030504040204" pitchFamily="34" charset="0"/>
                <a:cs typeface="Tahoma" panose="020B0604030504040204" pitchFamily="34" charset="0"/>
              </a:rPr>
              <a:t>8 community web conferences each focused on a single priority or core (Jan.-Mar. ‘21; ~180 attendees total)</a:t>
            </a:r>
          </a:p>
          <a:p>
            <a:pPr lvl="1">
              <a:defRPr/>
            </a:pPr>
            <a:r>
              <a:rPr lang="en-US" altLang="en-US" sz="1800" dirty="0">
                <a:latin typeface="Tahoma" panose="020B0604030504040204" pitchFamily="34" charset="0"/>
                <a:ea typeface="Tahoma" panose="020B0604030504040204" pitchFamily="34" charset="0"/>
                <a:cs typeface="Tahoma" panose="020B0604030504040204" pitchFamily="34" charset="0"/>
              </a:rPr>
              <a:t>Written input from NSF in response to committee questions</a:t>
            </a:r>
          </a:p>
          <a:p>
            <a:pPr>
              <a:defRPr/>
            </a:pPr>
            <a:r>
              <a:rPr lang="en-US" altLang="en-US" sz="2100" dirty="0">
                <a:latin typeface="Tahoma" panose="020B0604030504040204" pitchFamily="34" charset="0"/>
                <a:ea typeface="Tahoma" panose="020B0604030504040204" pitchFamily="34" charset="0"/>
                <a:cs typeface="Tahoma" panose="020B0604030504040204" pitchFamily="34" charset="0"/>
              </a:rPr>
              <a:t>Closed virtual meetings for committee deliberation </a:t>
            </a:r>
            <a:r>
              <a:rPr lang="en-US" altLang="en-US" sz="1800" dirty="0">
                <a:latin typeface="Tahoma" panose="020B0604030504040204" pitchFamily="34" charset="0"/>
                <a:ea typeface="Tahoma" panose="020B0604030504040204" pitchFamily="34" charset="0"/>
                <a:cs typeface="Tahoma" panose="020B0604030504040204" pitchFamily="34" charset="0"/>
              </a:rPr>
              <a:t>(10 full committee meetings, numerous subgroup meetings)</a:t>
            </a:r>
            <a:endParaRPr lang="en-US" altLang="en-US" sz="2100" dirty="0">
              <a:latin typeface="Tahoma" panose="020B0604030504040204" pitchFamily="34" charset="0"/>
              <a:ea typeface="Tahoma" panose="020B0604030504040204" pitchFamily="34" charset="0"/>
              <a:cs typeface="Tahoma" panose="020B0604030504040204" pitchFamily="34" charset="0"/>
            </a:endParaRPr>
          </a:p>
          <a:p>
            <a:pPr>
              <a:defRPr/>
            </a:pPr>
            <a:r>
              <a:rPr lang="en-US" altLang="en-US" sz="2100" dirty="0">
                <a:latin typeface="Tahoma" panose="020B0604030504040204" pitchFamily="34" charset="0"/>
                <a:ea typeface="Tahoma" panose="020B0604030504040204" pitchFamily="34" charset="0"/>
                <a:cs typeface="Tahoma" panose="020B0604030504040204" pitchFamily="34" charset="0"/>
              </a:rPr>
              <a:t>Peer-review</a:t>
            </a:r>
          </a:p>
          <a:p>
            <a:pPr>
              <a:defRPr/>
            </a:pPr>
            <a:r>
              <a:rPr lang="en-US" altLang="en-US" sz="2100" dirty="0">
                <a:latin typeface="Tahoma" panose="020B0604030504040204" pitchFamily="34" charset="0"/>
                <a:ea typeface="Tahoma" panose="020B0604030504040204" pitchFamily="34" charset="0"/>
                <a:cs typeface="Tahoma" panose="020B0604030504040204" pitchFamily="34" charset="0"/>
              </a:rPr>
              <a:t>Consensus report released Oct. 28</a:t>
            </a:r>
            <a:endParaRPr lang="en-US" altLang="en-US" dirty="0">
              <a:ea typeface="Geneva"/>
              <a:cs typeface="Geneva"/>
            </a:endParaRPr>
          </a:p>
          <a:p>
            <a:pPr>
              <a:defRPr/>
            </a:pPr>
            <a:endParaRPr lang="en-US" altLang="en-US" dirty="0">
              <a:ea typeface="Geneva"/>
              <a:cs typeface="Geneva"/>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b="-1087"/>
          <a:stretch/>
        </p:blipFill>
        <p:spPr>
          <a:xfrm>
            <a:off x="6994188" y="914266"/>
            <a:ext cx="2071992" cy="2853058"/>
          </a:xfrm>
          <a:prstGeom prst="rect">
            <a:avLst/>
          </a:prstGeom>
        </p:spPr>
      </p:pic>
      <p:sp>
        <p:nvSpPr>
          <p:cNvPr id="2" name="Rectangle 1"/>
          <p:cNvSpPr/>
          <p:nvPr/>
        </p:nvSpPr>
        <p:spPr>
          <a:xfrm>
            <a:off x="7566796" y="3751553"/>
            <a:ext cx="1584088" cy="215444"/>
          </a:xfrm>
          <a:prstGeom prst="rect">
            <a:avLst/>
          </a:prstGeom>
        </p:spPr>
        <p:txBody>
          <a:bodyPr wrap="none">
            <a:spAutoFit/>
          </a:bodyPr>
          <a:lstStyle/>
          <a:p>
            <a:r>
              <a:rPr lang="en-US" sz="800" i="1" dirty="0">
                <a:solidFill>
                  <a:schemeClr val="tx1"/>
                </a:solidFill>
                <a:latin typeface="Arial" panose="020B0604020202020204" pitchFamily="34" charset="0"/>
                <a:cs typeface="Arial" panose="020B0604020202020204" pitchFamily="34" charset="0"/>
              </a:rPr>
              <a:t>Credit: Janice O'Reilly; nsf.gov</a:t>
            </a:r>
          </a:p>
        </p:txBody>
      </p:sp>
    </p:spTree>
    <p:extLst>
      <p:ext uri="{BB962C8B-B14F-4D97-AF65-F5344CB8AC3E}">
        <p14:creationId xmlns:p14="http://schemas.microsoft.com/office/powerpoint/2010/main" val="4166998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1476375" y="97631"/>
            <a:ext cx="61722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a:solidFill>
                  <a:srgbClr val="0C579C"/>
                </a:solidFill>
                <a:latin typeface="Trebuchet MS" panose="020B0603020202020204" pitchFamily="34" charset="0"/>
                <a:ea typeface="Geneva"/>
                <a:cs typeface="Trebuchet MS" panose="020B0603020202020204" pitchFamily="34" charset="0"/>
              </a:rPr>
              <a:t>Committee</a:t>
            </a:r>
          </a:p>
        </p:txBody>
      </p:sp>
      <p:sp>
        <p:nvSpPr>
          <p:cNvPr id="3" name="Content Placeholder 2"/>
          <p:cNvSpPr>
            <a:spLocks noGrp="1"/>
          </p:cNvSpPr>
          <p:nvPr>
            <p:ph sz="quarter" idx="10"/>
          </p:nvPr>
        </p:nvSpPr>
        <p:spPr>
          <a:xfrm>
            <a:off x="84364" y="728560"/>
            <a:ext cx="6708321" cy="3784997"/>
          </a:xfrm>
        </p:spPr>
        <p:txBody>
          <a:bodyPr/>
          <a:lstStyle/>
          <a:p>
            <a:pPr marL="0" indent="0">
              <a:spcBef>
                <a:spcPts val="0"/>
              </a:spcBef>
              <a:buNone/>
              <a:defRPr/>
            </a:pPr>
            <a:r>
              <a:rPr lang="en-US" sz="1600" b="1" dirty="0">
                <a:solidFill>
                  <a:srgbClr val="3A85B3"/>
                </a:solidFill>
                <a:latin typeface="Tahoma" panose="020B0604030504040204" pitchFamily="34" charset="0"/>
                <a:ea typeface="Tahoma" panose="020B0604030504040204" pitchFamily="34" charset="0"/>
                <a:cs typeface="Tahoma" panose="020B0604030504040204" pitchFamily="34" charset="0"/>
              </a:rPr>
              <a:t>OSCAR M. E. SCHOFIELD, </a:t>
            </a:r>
            <a:r>
              <a:rPr lang="en-US" sz="1600" dirty="0">
                <a:solidFill>
                  <a:srgbClr val="3A85B3"/>
                </a:solidFill>
                <a:latin typeface="Tahoma" panose="020B0604030504040204" pitchFamily="34" charset="0"/>
                <a:ea typeface="Tahoma" panose="020B0604030504040204" pitchFamily="34" charset="0"/>
                <a:cs typeface="Tahoma" panose="020B0604030504040204" pitchFamily="34" charset="0"/>
              </a:rPr>
              <a:t>chair,</a:t>
            </a:r>
            <a:r>
              <a:rPr lang="en-US" sz="1600" b="1" dirty="0">
                <a:solidFill>
                  <a:srgbClr val="3A85B3"/>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3A85B3"/>
                </a:solidFill>
                <a:latin typeface="Tahoma" panose="020B0604030504040204" pitchFamily="34" charset="0"/>
                <a:ea typeface="Tahoma" panose="020B0604030504040204" pitchFamily="34" charset="0"/>
                <a:cs typeface="Tahoma" panose="020B0604030504040204" pitchFamily="34" charset="0"/>
              </a:rPr>
              <a:t>Rutgers </a:t>
            </a:r>
            <a:r>
              <a:rPr lang="en-US" sz="1600" dirty="0" smtClean="0">
                <a:solidFill>
                  <a:srgbClr val="3A85B3"/>
                </a:solidFill>
                <a:latin typeface="Tahoma" panose="020B0604030504040204" pitchFamily="34" charset="0"/>
                <a:ea typeface="Tahoma" panose="020B0604030504040204" pitchFamily="34" charset="0"/>
                <a:cs typeface="Tahoma" panose="020B0604030504040204" pitchFamily="34" charset="0"/>
              </a:rPr>
              <a:t>University*</a:t>
            </a:r>
            <a:endParaRPr lang="en-US" sz="1600" dirty="0">
              <a:solidFill>
                <a:srgbClr val="3A85B3"/>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None/>
              <a:defRPr/>
            </a:pPr>
            <a:r>
              <a:rPr lang="en-US" sz="1600" b="1" dirty="0">
                <a:latin typeface="Tahoma" panose="020B0604030504040204" pitchFamily="34" charset="0"/>
                <a:ea typeface="Tahoma" panose="020B0604030504040204" pitchFamily="34" charset="0"/>
                <a:cs typeface="Tahoma" panose="020B0604030504040204" pitchFamily="34" charset="0"/>
              </a:rPr>
              <a:t>AMY BARGER, </a:t>
            </a:r>
            <a:r>
              <a:rPr lang="en-US" sz="1600" dirty="0">
                <a:latin typeface="Tahoma" panose="020B0604030504040204" pitchFamily="34" charset="0"/>
                <a:ea typeface="Tahoma" panose="020B0604030504040204" pitchFamily="34" charset="0"/>
                <a:cs typeface="Tahoma" panose="020B0604030504040204" pitchFamily="34" charset="0"/>
              </a:rPr>
              <a:t>University of Wisconsin, Madison</a:t>
            </a:r>
          </a:p>
          <a:p>
            <a:pPr marL="0" indent="0">
              <a:spcBef>
                <a:spcPts val="0"/>
              </a:spcBef>
              <a:buNone/>
              <a:defRPr/>
            </a:pPr>
            <a:r>
              <a:rPr lang="en-US" sz="1600" b="1" dirty="0">
                <a:latin typeface="Tahoma" panose="020B0604030504040204" pitchFamily="34" charset="0"/>
                <a:ea typeface="Tahoma" panose="020B0604030504040204" pitchFamily="34" charset="0"/>
                <a:cs typeface="Tahoma" panose="020B0604030504040204" pitchFamily="34" charset="0"/>
              </a:rPr>
              <a:t>KELLY BRUNT, </a:t>
            </a:r>
            <a:r>
              <a:rPr lang="en-US" sz="1600" dirty="0">
                <a:latin typeface="Tahoma" panose="020B0604030504040204" pitchFamily="34" charset="0"/>
                <a:ea typeface="Tahoma" panose="020B0604030504040204" pitchFamily="34" charset="0"/>
                <a:cs typeface="Tahoma" panose="020B0604030504040204" pitchFamily="34" charset="0"/>
              </a:rPr>
              <a:t>University of Maryland (until 6/21)</a:t>
            </a:r>
          </a:p>
          <a:p>
            <a:pPr marL="0" indent="0">
              <a:spcBef>
                <a:spcPts val="0"/>
              </a:spcBef>
              <a:buNone/>
              <a:defRPr/>
            </a:pPr>
            <a:r>
              <a:rPr lang="en-US" sz="1600" b="1" dirty="0">
                <a:latin typeface="Tahoma" panose="020B0604030504040204" pitchFamily="34" charset="0"/>
                <a:ea typeface="Tahoma" panose="020B0604030504040204" pitchFamily="34" charset="0"/>
                <a:cs typeface="Tahoma" panose="020B0604030504040204" pitchFamily="34" charset="0"/>
              </a:rPr>
              <a:t>ROBERT CLAUER, </a:t>
            </a:r>
            <a:r>
              <a:rPr lang="en-US" sz="1600" dirty="0">
                <a:latin typeface="Tahoma" panose="020B0604030504040204" pitchFamily="34" charset="0"/>
                <a:ea typeface="Tahoma" panose="020B0604030504040204" pitchFamily="34" charset="0"/>
                <a:cs typeface="Tahoma" panose="020B0604030504040204" pitchFamily="34" charset="0"/>
              </a:rPr>
              <a:t>Virginia Tech</a:t>
            </a:r>
          </a:p>
          <a:p>
            <a:pPr marL="0" indent="0">
              <a:spcBef>
                <a:spcPts val="0"/>
              </a:spcBef>
              <a:buNone/>
              <a:defRPr/>
            </a:pPr>
            <a:r>
              <a:rPr lang="en-US" sz="1600" b="1" dirty="0">
                <a:latin typeface="Tahoma" panose="020B0604030504040204" pitchFamily="34" charset="0"/>
                <a:ea typeface="Tahoma" panose="020B0604030504040204" pitchFamily="34" charset="0"/>
                <a:cs typeface="Tahoma" panose="020B0604030504040204" pitchFamily="34" charset="0"/>
              </a:rPr>
              <a:t>INDRANI DAS, </a:t>
            </a:r>
            <a:r>
              <a:rPr lang="en-US" sz="1600" dirty="0">
                <a:latin typeface="Tahoma" panose="020B0604030504040204" pitchFamily="34" charset="0"/>
                <a:ea typeface="Tahoma" panose="020B0604030504040204" pitchFamily="34" charset="0"/>
                <a:cs typeface="Tahoma" panose="020B0604030504040204" pitchFamily="34" charset="0"/>
              </a:rPr>
              <a:t>Columbia University</a:t>
            </a:r>
          </a:p>
          <a:p>
            <a:pPr marL="0" indent="0">
              <a:spcBef>
                <a:spcPts val="0"/>
              </a:spcBef>
              <a:buNone/>
              <a:defRPr/>
            </a:pPr>
            <a:r>
              <a:rPr lang="en-US" sz="1600" b="1" dirty="0">
                <a:latin typeface="Tahoma" panose="020B0604030504040204" pitchFamily="34" charset="0"/>
                <a:ea typeface="Tahoma" panose="020B0604030504040204" pitchFamily="34" charset="0"/>
                <a:cs typeface="Tahoma" panose="020B0604030504040204" pitchFamily="34" charset="0"/>
              </a:rPr>
              <a:t>WILLIAM DETRICH, </a:t>
            </a:r>
            <a:r>
              <a:rPr lang="en-US" sz="1600" dirty="0">
                <a:latin typeface="Tahoma" panose="020B0604030504040204" pitchFamily="34" charset="0"/>
                <a:ea typeface="Tahoma" panose="020B0604030504040204" pitchFamily="34" charset="0"/>
                <a:cs typeface="Tahoma" panose="020B0604030504040204" pitchFamily="34" charset="0"/>
              </a:rPr>
              <a:t>Northeastern University   </a:t>
            </a:r>
          </a:p>
          <a:p>
            <a:pPr marL="0" indent="0">
              <a:spcBef>
                <a:spcPts val="0"/>
              </a:spcBef>
              <a:buNone/>
              <a:defRPr/>
            </a:pPr>
            <a:r>
              <a:rPr lang="en-US" sz="1600" b="1" dirty="0">
                <a:latin typeface="Tahoma" panose="020B0604030504040204" pitchFamily="34" charset="0"/>
                <a:ea typeface="Tahoma" panose="020B0604030504040204" pitchFamily="34" charset="0"/>
                <a:cs typeface="Tahoma" panose="020B0604030504040204" pitchFamily="34" charset="0"/>
              </a:rPr>
              <a:t>MICHAEL GOOSEFF, </a:t>
            </a:r>
            <a:r>
              <a:rPr lang="en-US" sz="1600" dirty="0">
                <a:latin typeface="Tahoma" panose="020B0604030504040204" pitchFamily="34" charset="0"/>
                <a:ea typeface="Tahoma" panose="020B0604030504040204" pitchFamily="34" charset="0"/>
                <a:cs typeface="Tahoma" panose="020B0604030504040204" pitchFamily="34" charset="0"/>
              </a:rPr>
              <a:t>University of Colorado</a:t>
            </a:r>
          </a:p>
          <a:p>
            <a:pPr marL="0" indent="0">
              <a:spcBef>
                <a:spcPts val="0"/>
              </a:spcBef>
              <a:buNone/>
              <a:defRPr/>
            </a:pPr>
            <a:r>
              <a:rPr lang="en-US" sz="1600" b="1" dirty="0">
                <a:latin typeface="Tahoma" panose="020B0604030504040204" pitchFamily="34" charset="0"/>
                <a:ea typeface="Tahoma" panose="020B0604030504040204" pitchFamily="34" charset="0"/>
                <a:cs typeface="Tahoma" panose="020B0604030504040204" pitchFamily="34" charset="0"/>
              </a:rPr>
              <a:t>KENNETH M. HALANYCH, </a:t>
            </a:r>
            <a:r>
              <a:rPr lang="en-US" sz="1600" dirty="0">
                <a:latin typeface="Tahoma" panose="020B0604030504040204" pitchFamily="34" charset="0"/>
                <a:ea typeface="Tahoma" panose="020B0604030504040204" pitchFamily="34" charset="0"/>
                <a:cs typeface="Tahoma" panose="020B0604030504040204" pitchFamily="34" charset="0"/>
              </a:rPr>
              <a:t>Auburn University   </a:t>
            </a:r>
          </a:p>
          <a:p>
            <a:pPr marL="0" indent="0">
              <a:spcBef>
                <a:spcPts val="0"/>
              </a:spcBef>
              <a:buNone/>
              <a:defRPr/>
            </a:pPr>
            <a:r>
              <a:rPr lang="en-US" sz="1600" b="1" dirty="0">
                <a:solidFill>
                  <a:srgbClr val="3A85B3"/>
                </a:solidFill>
                <a:latin typeface="Tahoma" panose="020B0604030504040204" pitchFamily="34" charset="0"/>
                <a:ea typeface="Tahoma" panose="020B0604030504040204" pitchFamily="34" charset="0"/>
                <a:cs typeface="Tahoma" panose="020B0604030504040204" pitchFamily="34" charset="0"/>
              </a:rPr>
              <a:t>MARK HALPERN, </a:t>
            </a:r>
            <a:r>
              <a:rPr lang="en-US" sz="1600" dirty="0">
                <a:solidFill>
                  <a:srgbClr val="3A85B3"/>
                </a:solidFill>
                <a:latin typeface="Tahoma" panose="020B0604030504040204" pitchFamily="34" charset="0"/>
                <a:ea typeface="Tahoma" panose="020B0604030504040204" pitchFamily="34" charset="0"/>
                <a:cs typeface="Tahoma" panose="020B0604030504040204" pitchFamily="34" charset="0"/>
              </a:rPr>
              <a:t>University of British </a:t>
            </a:r>
            <a:r>
              <a:rPr lang="en-US" sz="1600" dirty="0" smtClean="0">
                <a:solidFill>
                  <a:srgbClr val="3A85B3"/>
                </a:solidFill>
                <a:latin typeface="Tahoma" panose="020B0604030504040204" pitchFamily="34" charset="0"/>
                <a:ea typeface="Tahoma" panose="020B0604030504040204" pitchFamily="34" charset="0"/>
                <a:cs typeface="Tahoma" panose="020B0604030504040204" pitchFamily="34" charset="0"/>
              </a:rPr>
              <a:t>Columbia*</a:t>
            </a:r>
            <a:endParaRPr lang="en-US" sz="1600" dirty="0">
              <a:solidFill>
                <a:srgbClr val="3A85B3"/>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None/>
              <a:defRPr/>
            </a:pPr>
            <a:r>
              <a:rPr lang="en-US" sz="1600" b="1" dirty="0">
                <a:solidFill>
                  <a:srgbClr val="3A85B3"/>
                </a:solidFill>
                <a:latin typeface="Tahoma" panose="020B0604030504040204" pitchFamily="34" charset="0"/>
                <a:ea typeface="Tahoma" panose="020B0604030504040204" pitchFamily="34" charset="0"/>
                <a:cs typeface="Tahoma" panose="020B0604030504040204" pitchFamily="34" charset="0"/>
              </a:rPr>
              <a:t>ALISON MURRAY, </a:t>
            </a:r>
            <a:r>
              <a:rPr lang="en-US" sz="1600" dirty="0">
                <a:solidFill>
                  <a:srgbClr val="3A85B3"/>
                </a:solidFill>
                <a:latin typeface="Tahoma" panose="020B0604030504040204" pitchFamily="34" charset="0"/>
                <a:ea typeface="Tahoma" panose="020B0604030504040204" pitchFamily="34" charset="0"/>
                <a:cs typeface="Tahoma" panose="020B0604030504040204" pitchFamily="34" charset="0"/>
              </a:rPr>
              <a:t>Desert Research </a:t>
            </a:r>
            <a:r>
              <a:rPr lang="en-US" sz="1600" dirty="0" smtClean="0">
                <a:solidFill>
                  <a:srgbClr val="3A85B3"/>
                </a:solidFill>
                <a:latin typeface="Tahoma" panose="020B0604030504040204" pitchFamily="34" charset="0"/>
                <a:ea typeface="Tahoma" panose="020B0604030504040204" pitchFamily="34" charset="0"/>
                <a:cs typeface="Tahoma" panose="020B0604030504040204" pitchFamily="34" charset="0"/>
              </a:rPr>
              <a:t>Institute* </a:t>
            </a:r>
            <a:endParaRPr lang="en-US" sz="1600" dirty="0">
              <a:solidFill>
                <a:srgbClr val="3A85B3"/>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None/>
              <a:defRPr/>
            </a:pPr>
            <a:r>
              <a:rPr lang="en-US" sz="1600" b="1" dirty="0">
                <a:latin typeface="Tahoma" panose="020B0604030504040204" pitchFamily="34" charset="0"/>
                <a:ea typeface="Tahoma" panose="020B0604030504040204" pitchFamily="34" charset="0"/>
                <a:cs typeface="Tahoma" panose="020B0604030504040204" pitchFamily="34" charset="0"/>
              </a:rPr>
              <a:t>ERIC RIGNOT, </a:t>
            </a:r>
            <a:r>
              <a:rPr lang="en-US" sz="1600" dirty="0">
                <a:latin typeface="Tahoma" panose="020B0604030504040204" pitchFamily="34" charset="0"/>
                <a:ea typeface="Tahoma" panose="020B0604030504040204" pitchFamily="34" charset="0"/>
                <a:cs typeface="Tahoma" panose="020B0604030504040204" pitchFamily="34" charset="0"/>
              </a:rPr>
              <a:t>University of California, Irvine </a:t>
            </a:r>
          </a:p>
          <a:p>
            <a:pPr marL="0" indent="0">
              <a:spcBef>
                <a:spcPts val="0"/>
              </a:spcBef>
              <a:buNone/>
              <a:defRPr/>
            </a:pPr>
            <a:r>
              <a:rPr lang="en-US" sz="1600" b="1" dirty="0">
                <a:latin typeface="Tahoma" panose="020B0604030504040204" pitchFamily="34" charset="0"/>
                <a:ea typeface="Tahoma" panose="020B0604030504040204" pitchFamily="34" charset="0"/>
                <a:cs typeface="Tahoma" panose="020B0604030504040204" pitchFamily="34" charset="0"/>
              </a:rPr>
              <a:t>AMELIA SHEVENELL, </a:t>
            </a:r>
            <a:r>
              <a:rPr lang="en-US" sz="1600" dirty="0">
                <a:latin typeface="Tahoma" panose="020B0604030504040204" pitchFamily="34" charset="0"/>
                <a:ea typeface="Tahoma" panose="020B0604030504040204" pitchFamily="34" charset="0"/>
                <a:cs typeface="Tahoma" panose="020B0604030504040204" pitchFamily="34" charset="0"/>
              </a:rPr>
              <a:t>University of South Florida</a:t>
            </a:r>
          </a:p>
          <a:p>
            <a:pPr marL="0" indent="0">
              <a:spcBef>
                <a:spcPts val="0"/>
              </a:spcBef>
              <a:buNone/>
              <a:defRPr/>
            </a:pPr>
            <a:r>
              <a:rPr lang="en-US" sz="1600" b="1" dirty="0">
                <a:latin typeface="Tahoma" panose="020B0604030504040204" pitchFamily="34" charset="0"/>
                <a:ea typeface="Tahoma" panose="020B0604030504040204" pitchFamily="34" charset="0"/>
                <a:cs typeface="Tahoma" panose="020B0604030504040204" pitchFamily="34" charset="0"/>
              </a:rPr>
              <a:t>HELIO TAKAI, </a:t>
            </a:r>
            <a:r>
              <a:rPr lang="en-US" sz="1600" dirty="0">
                <a:latin typeface="Tahoma" panose="020B0604030504040204" pitchFamily="34" charset="0"/>
                <a:ea typeface="Tahoma" panose="020B0604030504040204" pitchFamily="34" charset="0"/>
                <a:cs typeface="Tahoma" panose="020B0604030504040204" pitchFamily="34" charset="0"/>
              </a:rPr>
              <a:t>Pratt Institute</a:t>
            </a:r>
          </a:p>
          <a:p>
            <a:pPr marL="0" indent="0">
              <a:spcBef>
                <a:spcPts val="0"/>
              </a:spcBef>
              <a:buNone/>
              <a:defRPr/>
            </a:pPr>
            <a:r>
              <a:rPr lang="en-US" sz="1600" b="1" dirty="0">
                <a:solidFill>
                  <a:srgbClr val="3A85B3"/>
                </a:solidFill>
                <a:latin typeface="Tahoma" panose="020B0604030504040204" pitchFamily="34" charset="0"/>
                <a:ea typeface="Tahoma" panose="020B0604030504040204" pitchFamily="34" charset="0"/>
                <a:cs typeface="Tahoma" panose="020B0604030504040204" pitchFamily="34" charset="0"/>
              </a:rPr>
              <a:t>TERRY WILSON, </a:t>
            </a:r>
            <a:r>
              <a:rPr lang="en-US" sz="1600" dirty="0">
                <a:solidFill>
                  <a:srgbClr val="3A85B3"/>
                </a:solidFill>
                <a:latin typeface="Tahoma" panose="020B0604030504040204" pitchFamily="34" charset="0"/>
                <a:ea typeface="Tahoma" panose="020B0604030504040204" pitchFamily="34" charset="0"/>
                <a:cs typeface="Tahoma" panose="020B0604030504040204" pitchFamily="34" charset="0"/>
              </a:rPr>
              <a:t>Ohio State </a:t>
            </a:r>
            <a:r>
              <a:rPr lang="en-US" sz="1600" dirty="0" smtClean="0">
                <a:solidFill>
                  <a:srgbClr val="3A85B3"/>
                </a:solidFill>
                <a:latin typeface="Tahoma" panose="020B0604030504040204" pitchFamily="34" charset="0"/>
                <a:ea typeface="Tahoma" panose="020B0604030504040204" pitchFamily="34" charset="0"/>
                <a:cs typeface="Tahoma" panose="020B0604030504040204" pitchFamily="34" charset="0"/>
              </a:rPr>
              <a:t>University* </a:t>
            </a:r>
            <a:endParaRPr lang="en-US" sz="1600" dirty="0">
              <a:solidFill>
                <a:srgbClr val="3A85B3"/>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None/>
              <a:defRPr/>
            </a:pPr>
            <a:r>
              <a:rPr lang="en-US" sz="1600" b="1" dirty="0">
                <a:solidFill>
                  <a:srgbClr val="3A85B3"/>
                </a:solidFill>
                <a:latin typeface="Tahoma" panose="020B0604030504040204" pitchFamily="34" charset="0"/>
                <a:ea typeface="Tahoma" panose="020B0604030504040204" pitchFamily="34" charset="0"/>
                <a:cs typeface="Tahoma" panose="020B0604030504040204" pitchFamily="34" charset="0"/>
              </a:rPr>
              <a:t>ERIC WOLFF, </a:t>
            </a:r>
            <a:r>
              <a:rPr lang="en-US" sz="1600" dirty="0">
                <a:solidFill>
                  <a:srgbClr val="3A85B3"/>
                </a:solidFill>
                <a:latin typeface="Tahoma" panose="020B0604030504040204" pitchFamily="34" charset="0"/>
                <a:ea typeface="Tahoma" panose="020B0604030504040204" pitchFamily="34" charset="0"/>
                <a:cs typeface="Tahoma" panose="020B0604030504040204" pitchFamily="34" charset="0"/>
              </a:rPr>
              <a:t>University of </a:t>
            </a:r>
            <a:r>
              <a:rPr lang="en-US" sz="1600" dirty="0" smtClean="0">
                <a:solidFill>
                  <a:srgbClr val="3A85B3"/>
                </a:solidFill>
                <a:latin typeface="Tahoma" panose="020B0604030504040204" pitchFamily="34" charset="0"/>
                <a:ea typeface="Tahoma" panose="020B0604030504040204" pitchFamily="34" charset="0"/>
                <a:cs typeface="Tahoma" panose="020B0604030504040204" pitchFamily="34" charset="0"/>
              </a:rPr>
              <a:t>Cambridge*</a:t>
            </a:r>
          </a:p>
          <a:p>
            <a:pPr marL="0" indent="0">
              <a:spcBef>
                <a:spcPts val="0"/>
              </a:spcBef>
              <a:buNone/>
              <a:defRPr/>
            </a:pPr>
            <a:endParaRPr lang="en-US" sz="1600" dirty="0">
              <a:solidFill>
                <a:srgbClr val="3A85B3"/>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None/>
              <a:defRPr/>
            </a:pPr>
            <a:r>
              <a:rPr lang="en-US" sz="1600" dirty="0" smtClean="0">
                <a:solidFill>
                  <a:srgbClr val="3A85B3"/>
                </a:solidFill>
                <a:latin typeface="Tahoma" panose="020B0604030504040204" pitchFamily="34" charset="0"/>
                <a:ea typeface="Tahoma" panose="020B0604030504040204" pitchFamily="34" charset="0"/>
                <a:cs typeface="Tahoma" panose="020B0604030504040204" pitchFamily="34" charset="0"/>
              </a:rPr>
              <a:t>*attending briefing </a:t>
            </a:r>
            <a:endParaRPr lang="en-US" dirty="0">
              <a:solidFill>
                <a:srgbClr val="3A85B3"/>
              </a:solidFill>
              <a:latin typeface="Tahoma" panose="020B0604030504040204" pitchFamily="34" charset="0"/>
              <a:ea typeface="Tahoma" panose="020B0604030504040204" pitchFamily="34" charset="0"/>
              <a:cs typeface="Tahoma" panose="020B0604030504040204" pitchFamily="34" charset="0"/>
            </a:endParaRPr>
          </a:p>
          <a:p>
            <a:pPr>
              <a:defRPr/>
            </a:pPr>
            <a:endParaRPr lang="en-US"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37215" y="1454332"/>
            <a:ext cx="4206785" cy="2366316"/>
          </a:xfrm>
          <a:prstGeom prst="rect">
            <a:avLst/>
          </a:prstGeom>
        </p:spPr>
      </p:pic>
    </p:spTree>
    <p:extLst>
      <p:ext uri="{BB962C8B-B14F-4D97-AF65-F5344CB8AC3E}">
        <p14:creationId xmlns:p14="http://schemas.microsoft.com/office/powerpoint/2010/main" val="1685344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513806" y="147485"/>
            <a:ext cx="8630194" cy="9157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300038" lvl="1" indent="0" algn="l">
              <a:buNone/>
              <a:tabLst>
                <a:tab pos="514350" algn="l"/>
              </a:tabLst>
            </a:pPr>
            <a:r>
              <a:rPr lang="en-US" altLang="en-US" sz="2400" dirty="0">
                <a:solidFill>
                  <a:schemeClr val="tx2"/>
                </a:solidFill>
                <a:latin typeface="Verdana" panose="020B0604030504040204" pitchFamily="34" charset="0"/>
                <a:ea typeface="Geneva"/>
                <a:cs typeface="Trebuchet MS" panose="020B0603020202020204" pitchFamily="34" charset="0"/>
              </a:rPr>
              <a:t>Priority I:How fast and by how much will sea level rise? The Changing Antarctic Ice Sheets Initiative</a:t>
            </a:r>
            <a:br>
              <a:rPr lang="en-US" altLang="en-US" sz="2400" dirty="0">
                <a:solidFill>
                  <a:schemeClr val="tx2"/>
                </a:solidFill>
                <a:latin typeface="Verdana" panose="020B0604030504040204" pitchFamily="34" charset="0"/>
                <a:ea typeface="Geneva"/>
                <a:cs typeface="Trebuchet MS" panose="020B0603020202020204" pitchFamily="34" charset="0"/>
              </a:rPr>
            </a:br>
            <a:r>
              <a:rPr lang="en-US" altLang="en-US" sz="1200" dirty="0">
                <a:solidFill>
                  <a:schemeClr val="tx2"/>
                </a:solidFill>
                <a:latin typeface="Verdana" panose="020B0604030504040204" pitchFamily="34" charset="0"/>
                <a:ea typeface="Geneva"/>
                <a:cs typeface="Trebuchet MS" panose="020B0603020202020204" pitchFamily="34" charset="0"/>
              </a:rPr>
              <a:t/>
            </a:r>
            <a:br>
              <a:rPr lang="en-US" altLang="en-US" sz="1200" dirty="0">
                <a:solidFill>
                  <a:schemeClr val="tx2"/>
                </a:solidFill>
                <a:latin typeface="Verdana" panose="020B0604030504040204" pitchFamily="34" charset="0"/>
                <a:ea typeface="Geneva"/>
                <a:cs typeface="Trebuchet MS" panose="020B0603020202020204" pitchFamily="34" charset="0"/>
              </a:rPr>
            </a:br>
            <a:r>
              <a:rPr lang="en-US" sz="1500" dirty="0" err="1">
                <a:solidFill>
                  <a:schemeClr val="tx2"/>
                </a:solidFill>
                <a:latin typeface="Tahoma" panose="020B0604030504040204" pitchFamily="34" charset="0"/>
                <a:ea typeface="Tahoma" panose="020B0604030504040204" pitchFamily="34" charset="0"/>
                <a:cs typeface="Tahoma" panose="020B0604030504040204" pitchFamily="34" charset="0"/>
              </a:rPr>
              <a:t>i</a:t>
            </a:r>
            <a:r>
              <a:rPr lang="en-US" sz="1500" dirty="0">
                <a:solidFill>
                  <a:schemeClr val="tx2"/>
                </a:solidFill>
                <a:latin typeface="Tahoma" panose="020B0604030504040204" pitchFamily="34" charset="0"/>
                <a:ea typeface="Tahoma" panose="020B0604030504040204" pitchFamily="34" charset="0"/>
                <a:cs typeface="Tahoma" panose="020B0604030504040204" pitchFamily="34" charset="0"/>
              </a:rPr>
              <a:t>.  Understanding why ice sheets are changing now and how they will change in the future, and </a:t>
            </a:r>
            <a:br>
              <a:rPr lang="en-US" sz="1500" dirty="0">
                <a:solidFill>
                  <a:schemeClr val="tx2"/>
                </a:solidFill>
                <a:latin typeface="Tahoma" panose="020B0604030504040204" pitchFamily="34" charset="0"/>
                <a:ea typeface="Tahoma" panose="020B0604030504040204" pitchFamily="34" charset="0"/>
                <a:cs typeface="Tahoma" panose="020B0604030504040204" pitchFamily="34" charset="0"/>
              </a:rPr>
            </a:br>
            <a:r>
              <a:rPr lang="en-US" sz="1500" dirty="0">
                <a:solidFill>
                  <a:schemeClr val="tx2"/>
                </a:solidFill>
                <a:latin typeface="Tahoma" panose="020B0604030504040204" pitchFamily="34" charset="0"/>
                <a:ea typeface="Tahoma" panose="020B0604030504040204" pitchFamily="34" charset="0"/>
                <a:cs typeface="Tahoma" panose="020B0604030504040204" pitchFamily="34" charset="0"/>
              </a:rPr>
              <a:t>ii. 	Using multiple records of past ice sheet change to understand rates and processes. </a:t>
            </a:r>
            <a:r>
              <a:rPr lang="en-US" sz="1350" dirty="0">
                <a:solidFill>
                  <a:schemeClr val="tx2"/>
                </a:solidFill>
                <a:latin typeface="Tahoma" panose="020B0604030504040204" pitchFamily="34" charset="0"/>
                <a:ea typeface="Tahoma" panose="020B0604030504040204" pitchFamily="34" charset="0"/>
                <a:cs typeface="Tahoma" panose="020B0604030504040204" pitchFamily="34" charset="0"/>
              </a:rPr>
              <a:t/>
            </a:r>
            <a:br>
              <a:rPr lang="en-US" sz="1350" dirty="0">
                <a:solidFill>
                  <a:schemeClr val="tx2"/>
                </a:solidFill>
                <a:latin typeface="Tahoma" panose="020B0604030504040204" pitchFamily="34" charset="0"/>
                <a:ea typeface="Tahoma" panose="020B0604030504040204" pitchFamily="34" charset="0"/>
                <a:cs typeface="Tahoma" panose="020B0604030504040204" pitchFamily="34" charset="0"/>
              </a:rPr>
            </a:br>
            <a:r>
              <a:rPr lang="en-US" altLang="en-US" sz="2700" dirty="0">
                <a:solidFill>
                  <a:schemeClr val="tx2"/>
                </a:solidFill>
                <a:latin typeface="Verdana" panose="020B0604030504040204" pitchFamily="34" charset="0"/>
                <a:ea typeface="Geneva"/>
                <a:cs typeface="Trebuchet MS" panose="020B0603020202020204" pitchFamily="34" charset="0"/>
              </a:rPr>
              <a:t/>
            </a:r>
            <a:br>
              <a:rPr lang="en-US" altLang="en-US" sz="2700" dirty="0">
                <a:solidFill>
                  <a:schemeClr val="tx2"/>
                </a:solidFill>
                <a:latin typeface="Verdana" panose="020B0604030504040204" pitchFamily="34" charset="0"/>
                <a:ea typeface="Geneva"/>
                <a:cs typeface="Trebuchet MS" panose="020B0603020202020204" pitchFamily="34" charset="0"/>
              </a:rPr>
            </a:br>
            <a:endParaRPr lang="en-US" altLang="en-US" sz="2700" dirty="0">
              <a:solidFill>
                <a:schemeClr val="tx2"/>
              </a:solidFill>
              <a:latin typeface="Verdana" panose="020B0604030504040204" pitchFamily="34" charset="0"/>
              <a:ea typeface="Geneva"/>
              <a:cs typeface="Trebuchet MS" panose="020B0603020202020204" pitchFamily="34" charset="0"/>
            </a:endParaRPr>
          </a:p>
        </p:txBody>
      </p:sp>
      <p:sp>
        <p:nvSpPr>
          <p:cNvPr id="16387" name="Content Placeholder 2"/>
          <p:cNvSpPr>
            <a:spLocks noGrp="1"/>
          </p:cNvSpPr>
          <p:nvPr>
            <p:ph sz="quarter" idx="10"/>
          </p:nvPr>
        </p:nvSpPr>
        <p:spPr bwMode="auto">
          <a:xfrm>
            <a:off x="2577737" y="1881052"/>
            <a:ext cx="6444344" cy="249963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nSpc>
                <a:spcPct val="90000"/>
              </a:lnSpc>
              <a:spcBef>
                <a:spcPts val="0"/>
              </a:spcBef>
              <a:defRPr/>
            </a:pPr>
            <a:r>
              <a:rPr lang="en-US" altLang="en-US" sz="2100" dirty="0">
                <a:ea typeface="Geneva"/>
                <a:cs typeface="Geneva"/>
              </a:rPr>
              <a:t>Science questions urgent, complex, and essential to global adaptation planning; require research initiatives that are ambitious in vision and funding</a:t>
            </a:r>
          </a:p>
          <a:p>
            <a:pPr lvl="1">
              <a:defRPr/>
            </a:pPr>
            <a:r>
              <a:rPr lang="en-US" altLang="en-US" sz="1800" dirty="0">
                <a:ea typeface="Geneva"/>
              </a:rPr>
              <a:t>IGTC making important progress</a:t>
            </a:r>
          </a:p>
          <a:p>
            <a:pPr lvl="1">
              <a:defRPr/>
            </a:pPr>
            <a:r>
              <a:rPr lang="en-US" altLang="en-US" sz="1800" dirty="0">
                <a:ea typeface="Geneva"/>
              </a:rPr>
              <a:t>Work on past change proceeding at slower pace</a:t>
            </a:r>
          </a:p>
          <a:p>
            <a:pPr>
              <a:defRPr/>
            </a:pPr>
            <a:endParaRPr lang="en-US" altLang="en-US" dirty="0">
              <a:ea typeface="Geneva"/>
              <a:cs typeface="Geneva"/>
            </a:endParaRPr>
          </a:p>
        </p:txBody>
      </p:sp>
      <p:sp>
        <p:nvSpPr>
          <p:cNvPr id="5" name="Rectangle 4"/>
          <p:cNvSpPr/>
          <p:nvPr/>
        </p:nvSpPr>
        <p:spPr>
          <a:xfrm>
            <a:off x="0" y="4065519"/>
            <a:ext cx="849913" cy="215444"/>
          </a:xfrm>
          <a:prstGeom prst="rect">
            <a:avLst/>
          </a:prstGeom>
        </p:spPr>
        <p:txBody>
          <a:bodyPr wrap="none">
            <a:spAutoFit/>
          </a:bodyPr>
          <a:lstStyle/>
          <a:p>
            <a:r>
              <a:rPr lang="en-US" sz="800" i="1" dirty="0">
                <a:solidFill>
                  <a:schemeClr val="tx1"/>
                </a:solidFill>
                <a:latin typeface="Arial" panose="020B0604020202020204" pitchFamily="34" charset="0"/>
                <a:cs typeface="Arial" panose="020B0604020202020204" pitchFamily="34" charset="0"/>
              </a:rPr>
              <a:t>Source; NASA</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81052"/>
            <a:ext cx="2518398" cy="2184467"/>
          </a:xfrm>
          <a:prstGeom prst="rect">
            <a:avLst/>
          </a:prstGeom>
        </p:spPr>
      </p:pic>
    </p:spTree>
    <p:extLst>
      <p:ext uri="{BB962C8B-B14F-4D97-AF65-F5344CB8AC3E}">
        <p14:creationId xmlns:p14="http://schemas.microsoft.com/office/powerpoint/2010/main" val="2778641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1485900" y="147486"/>
            <a:ext cx="6172200" cy="7146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l"/>
            <a:r>
              <a:rPr lang="en-US" altLang="en-US" sz="3200" dirty="0">
                <a:solidFill>
                  <a:schemeClr val="tx2"/>
                </a:solidFill>
                <a:latin typeface="Verdana" panose="020B0604030504040204" pitchFamily="34" charset="0"/>
                <a:ea typeface="Geneva"/>
                <a:cs typeface="Trebuchet MS" panose="020B0603020202020204" pitchFamily="34" charset="0"/>
              </a:rPr>
              <a:t>Priority I: Key Challenges</a:t>
            </a:r>
          </a:p>
        </p:txBody>
      </p:sp>
      <p:sp>
        <p:nvSpPr>
          <p:cNvPr id="16387" name="Content Placeholder 2"/>
          <p:cNvSpPr>
            <a:spLocks noGrp="1"/>
          </p:cNvSpPr>
          <p:nvPr>
            <p:ph sz="quarter" idx="10"/>
          </p:nvPr>
        </p:nvSpPr>
        <p:spPr bwMode="auto">
          <a:xfrm>
            <a:off x="3100251" y="1210491"/>
            <a:ext cx="6043749" cy="315704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nSpc>
                <a:spcPct val="90000"/>
              </a:lnSpc>
              <a:spcBef>
                <a:spcPts val="600"/>
              </a:spcBef>
              <a:defRPr/>
            </a:pPr>
            <a:r>
              <a:rPr lang="en-US" altLang="en-US" sz="2400" dirty="0">
                <a:ea typeface="Geneva"/>
                <a:cs typeface="Geneva"/>
              </a:rPr>
              <a:t>Magnitude of science goal</a:t>
            </a:r>
          </a:p>
          <a:p>
            <a:pPr>
              <a:lnSpc>
                <a:spcPct val="90000"/>
              </a:lnSpc>
              <a:spcBef>
                <a:spcPts val="600"/>
              </a:spcBef>
              <a:defRPr/>
            </a:pPr>
            <a:r>
              <a:rPr lang="en-US" altLang="en-US" sz="2400" dirty="0">
                <a:ea typeface="Geneva"/>
                <a:cs typeface="Geneva"/>
              </a:rPr>
              <a:t>Logistical challenges</a:t>
            </a:r>
          </a:p>
          <a:p>
            <a:pPr lvl="1">
              <a:lnSpc>
                <a:spcPct val="90000"/>
              </a:lnSpc>
              <a:spcBef>
                <a:spcPts val="600"/>
              </a:spcBef>
              <a:defRPr/>
            </a:pPr>
            <a:r>
              <a:rPr lang="en-US" altLang="en-US" sz="1800" dirty="0">
                <a:ea typeface="Geneva"/>
              </a:rPr>
              <a:t>Limited logistical capacity and funding slowing implementation of Priority I. </a:t>
            </a:r>
            <a:endParaRPr lang="en-US" altLang="en-US" sz="1400" dirty="0">
              <a:ea typeface="Geneva"/>
            </a:endParaRPr>
          </a:p>
          <a:p>
            <a:pPr>
              <a:lnSpc>
                <a:spcPct val="90000"/>
              </a:lnSpc>
              <a:spcBef>
                <a:spcPts val="600"/>
              </a:spcBef>
              <a:defRPr/>
            </a:pPr>
            <a:r>
              <a:rPr lang="en-US" altLang="en-US" sz="2400" dirty="0">
                <a:ea typeface="Geneva"/>
                <a:cs typeface="Geneva"/>
              </a:rPr>
              <a:t>Insufficient integration across scientific community</a:t>
            </a:r>
          </a:p>
          <a:p>
            <a:pPr lvl="1">
              <a:lnSpc>
                <a:spcPct val="90000"/>
              </a:lnSpc>
              <a:spcBef>
                <a:spcPts val="600"/>
              </a:spcBef>
              <a:defRPr/>
            </a:pPr>
            <a:r>
              <a:rPr lang="en-US" altLang="en-US" sz="2000" dirty="0">
                <a:ea typeface="Geneva"/>
                <a:cs typeface="Geneva"/>
              </a:rPr>
              <a:t> </a:t>
            </a:r>
            <a:r>
              <a:rPr lang="en-US" altLang="en-US" sz="2000" dirty="0">
                <a:ea typeface="Geneva"/>
              </a:rPr>
              <a:t>Paleo vs. current processes</a:t>
            </a:r>
          </a:p>
          <a:p>
            <a:pPr lvl="1">
              <a:lnSpc>
                <a:spcPct val="90000"/>
              </a:lnSpc>
              <a:spcBef>
                <a:spcPts val="600"/>
              </a:spcBef>
              <a:defRPr/>
            </a:pPr>
            <a:r>
              <a:rPr lang="en-US" altLang="en-US" sz="2000" dirty="0">
                <a:ea typeface="Geneva"/>
              </a:rPr>
              <a:t>Terrestrial vs. marine vs. modeling </a:t>
            </a:r>
            <a:endParaRPr lang="en-US" altLang="en-US" sz="2400" dirty="0">
              <a:ea typeface="Geneva"/>
              <a:cs typeface="Geneva"/>
            </a:endParaRPr>
          </a:p>
          <a:p>
            <a:pPr>
              <a:lnSpc>
                <a:spcPct val="90000"/>
              </a:lnSpc>
              <a:spcBef>
                <a:spcPts val="600"/>
              </a:spcBef>
              <a:defRPr/>
            </a:pPr>
            <a:endParaRPr lang="en-US" altLang="en-US" sz="2000" dirty="0">
              <a:ea typeface="Geneva"/>
              <a:cs typeface="Geneva"/>
            </a:endParaRPr>
          </a:p>
          <a:p>
            <a:pPr marL="457200" lvl="1" indent="0">
              <a:lnSpc>
                <a:spcPct val="90000"/>
              </a:lnSpc>
              <a:spcBef>
                <a:spcPts val="0"/>
              </a:spcBef>
              <a:buNone/>
              <a:defRPr/>
            </a:pPr>
            <a:endParaRPr lang="en-US" altLang="en-US" sz="1800" dirty="0">
              <a:ea typeface="Geneva"/>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0" y="1210491"/>
            <a:ext cx="2919738" cy="2552491"/>
          </a:xfrm>
          <a:prstGeom prst="rect">
            <a:avLst/>
          </a:prstGeom>
          <a:noFill/>
          <a:ln>
            <a:noFill/>
          </a:ln>
        </p:spPr>
      </p:pic>
    </p:spTree>
    <p:extLst>
      <p:ext uri="{BB962C8B-B14F-4D97-AF65-F5344CB8AC3E}">
        <p14:creationId xmlns:p14="http://schemas.microsoft.com/office/powerpoint/2010/main" val="634888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73142" y="1063230"/>
            <a:ext cx="3053444" cy="2320151"/>
          </a:xfrm>
          <a:prstGeom prst="rect">
            <a:avLst/>
          </a:prstGeom>
        </p:spPr>
      </p:pic>
      <p:sp>
        <p:nvSpPr>
          <p:cNvPr id="19458" name="Title 1"/>
          <p:cNvSpPr>
            <a:spLocks noGrp="1"/>
          </p:cNvSpPr>
          <p:nvPr>
            <p:ph type="title"/>
          </p:nvPr>
        </p:nvSpPr>
        <p:spPr bwMode="auto">
          <a:xfrm>
            <a:off x="1485900" y="147485"/>
            <a:ext cx="6172200" cy="9157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sz="3200" dirty="0">
                <a:solidFill>
                  <a:schemeClr val="tx2"/>
                </a:solidFill>
                <a:latin typeface="Verdana" panose="020B0604030504040204" pitchFamily="34" charset="0"/>
                <a:ea typeface="Geneva"/>
                <a:cs typeface="Trebuchet MS" panose="020B0603020202020204" pitchFamily="34" charset="0"/>
              </a:rPr>
              <a:t>Priority I: Recommendations </a:t>
            </a:r>
          </a:p>
        </p:txBody>
      </p:sp>
      <p:sp>
        <p:nvSpPr>
          <p:cNvPr id="16387" name="Content Placeholder 2"/>
          <p:cNvSpPr>
            <a:spLocks noGrp="1"/>
          </p:cNvSpPr>
          <p:nvPr>
            <p:ph sz="quarter" idx="10"/>
          </p:nvPr>
        </p:nvSpPr>
        <p:spPr bwMode="auto">
          <a:xfrm>
            <a:off x="239964" y="932599"/>
            <a:ext cx="6517481" cy="330874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a:lnSpc>
                <a:spcPct val="90000"/>
              </a:lnSpc>
              <a:spcBef>
                <a:spcPts val="0"/>
              </a:spcBef>
              <a:buNone/>
              <a:defRPr/>
            </a:pPr>
            <a:r>
              <a:rPr lang="en-US" altLang="en-US" sz="2100" dirty="0">
                <a:ea typeface="Geneva"/>
                <a:cs typeface="Geneva"/>
              </a:rPr>
              <a:t>To advance Priority I, NSF should:</a:t>
            </a:r>
          </a:p>
          <a:p>
            <a:pPr marL="0" indent="0">
              <a:lnSpc>
                <a:spcPct val="90000"/>
              </a:lnSpc>
              <a:spcBef>
                <a:spcPts val="0"/>
              </a:spcBef>
              <a:buNone/>
              <a:defRPr/>
            </a:pPr>
            <a:endParaRPr lang="en-US" altLang="en-US" sz="2100" dirty="0">
              <a:ea typeface="Geneva"/>
              <a:cs typeface="Geneva"/>
            </a:endParaRPr>
          </a:p>
          <a:p>
            <a:pPr>
              <a:lnSpc>
                <a:spcPct val="90000"/>
              </a:lnSpc>
              <a:spcBef>
                <a:spcPts val="0"/>
              </a:spcBef>
              <a:defRPr/>
            </a:pPr>
            <a:r>
              <a:rPr lang="en-US" altLang="en-US" sz="2100" b="1" dirty="0">
                <a:ea typeface="Geneva"/>
                <a:cs typeface="Geneva"/>
              </a:rPr>
              <a:t>Take a leadership role in initiating additional international and interagency partnerships to enable ambitious science campaigns </a:t>
            </a:r>
          </a:p>
          <a:p>
            <a:pPr>
              <a:lnSpc>
                <a:spcPct val="90000"/>
              </a:lnSpc>
              <a:spcBef>
                <a:spcPts val="0"/>
              </a:spcBef>
              <a:defRPr/>
            </a:pPr>
            <a:endParaRPr lang="en-US" altLang="en-US" sz="2100" dirty="0">
              <a:ea typeface="Geneva"/>
              <a:cs typeface="Geneva"/>
            </a:endParaRPr>
          </a:p>
          <a:p>
            <a:pPr>
              <a:lnSpc>
                <a:spcPct val="90000"/>
              </a:lnSpc>
              <a:spcBef>
                <a:spcPts val="0"/>
              </a:spcBef>
              <a:defRPr/>
            </a:pPr>
            <a:r>
              <a:rPr lang="en-US" altLang="en-US" sz="2100" b="1" dirty="0">
                <a:ea typeface="Geneva"/>
                <a:cs typeface="Geneva"/>
              </a:rPr>
              <a:t>Consider expanding beyond the ITGC to include the Wilkes Land sector of East Antarctica</a:t>
            </a:r>
          </a:p>
          <a:p>
            <a:pPr lvl="1">
              <a:defRPr/>
            </a:pPr>
            <a:r>
              <a:rPr lang="en-US" altLang="en-US" sz="1800" dirty="0">
                <a:ea typeface="Geneva"/>
              </a:rPr>
              <a:t>Even greater potential contributions to SLR than West Antarctica</a:t>
            </a:r>
          </a:p>
        </p:txBody>
      </p:sp>
    </p:spTree>
    <p:extLst>
      <p:ext uri="{BB962C8B-B14F-4D97-AF65-F5344CB8AC3E}">
        <p14:creationId xmlns:p14="http://schemas.microsoft.com/office/powerpoint/2010/main" val="2732691566"/>
      </p:ext>
    </p:extLst>
  </p:cSld>
  <p:clrMapOvr>
    <a:masterClrMapping/>
  </p:clrMapOvr>
</p:sld>
</file>

<file path=ppt/theme/theme1.xml><?xml version="1.0" encoding="utf-8"?>
<a:theme xmlns:a="http://schemas.openxmlformats.org/drawingml/2006/main" name="030767 PPT May2017_16x9_2-line with graph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16x9 2-Line Logo with graphic</Template>
  <TotalTime>2134</TotalTime>
  <Words>1928</Words>
  <Application>Microsoft Office PowerPoint</Application>
  <PresentationFormat>On-screen Show (16:9)</PresentationFormat>
  <Paragraphs>197</Paragraphs>
  <Slides>25</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MS PGothic</vt:lpstr>
      <vt:lpstr>Arial</vt:lpstr>
      <vt:lpstr>Calibri</vt:lpstr>
      <vt:lpstr>Geneva</vt:lpstr>
      <vt:lpstr>News Gothic MT</vt:lpstr>
      <vt:lpstr>Tahoma</vt:lpstr>
      <vt:lpstr>Times New Roman</vt:lpstr>
      <vt:lpstr>Trebuchet MS</vt:lpstr>
      <vt:lpstr>Tw Cen MT</vt:lpstr>
      <vt:lpstr>Verdana</vt:lpstr>
      <vt:lpstr>030767 PPT May2017_16x9_2-line with graphic</vt:lpstr>
      <vt:lpstr>Webinar will begin shortly at 2 pm EDT/11 am PDT     </vt:lpstr>
      <vt:lpstr>Mid-Term Assessment of NSF Progress on the 2015 Strategic Vision for Antarctic and Southern Ocean Research   Oscar Schofield, Rutgers Univ., Chair November 3, 2021     </vt:lpstr>
      <vt:lpstr>PowerPoint Presentation</vt:lpstr>
      <vt:lpstr> Mid-Term Assessment Study Task</vt:lpstr>
      <vt:lpstr>Study Process</vt:lpstr>
      <vt:lpstr>Committee</vt:lpstr>
      <vt:lpstr>Priority I:How fast and by how much will sea level rise? The Changing Antarctic Ice Sheets Initiative  i.  Understanding why ice sheets are changing now and how they will change in the future, and  ii.  Using multiple records of past ice sheet change to understand rates and processes.   </vt:lpstr>
      <vt:lpstr>Priority I: Key Challenges</vt:lpstr>
      <vt:lpstr>Priority I: Recommendations </vt:lpstr>
      <vt:lpstr>Priority I: Recommendations (cont.)</vt:lpstr>
      <vt:lpstr>Priority II: Using Omics to Understand How Antarctic Biota Evolve and Adapt </vt:lpstr>
      <vt:lpstr>Priority II: Key Challenges</vt:lpstr>
      <vt:lpstr>Priority II: Recommendations</vt:lpstr>
      <vt:lpstr>Priority II: Recommendations (cont.)</vt:lpstr>
      <vt:lpstr>Priority III: How did the universe begin? A next-generation cosmic microwave background program </vt:lpstr>
      <vt:lpstr>Priority III: Key Challenges</vt:lpstr>
      <vt:lpstr>Priority III: Recommendations</vt:lpstr>
      <vt:lpstr>Broad-Based Investigator Driven Antarctic Research</vt:lpstr>
      <vt:lpstr>Cross-Cutting Issues</vt:lpstr>
      <vt:lpstr>Cross-Cutting Issues: Logistics</vt:lpstr>
      <vt:lpstr>Cross-Cutting Issues</vt:lpstr>
      <vt:lpstr>Cross-Cutting Issues</vt:lpstr>
      <vt:lpstr>Summary</vt:lpstr>
      <vt:lpstr>More Resources</vt:lpstr>
      <vt:lpstr>Questions?</vt:lpstr>
    </vt:vector>
  </TitlesOfParts>
  <Company>The National Academies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Mid-Term Assessment of NSF Progress on the 2015 Strategic Vision for Antarctic and Southern Ocean Research   Oscar Shoefield, Rutgers Univ., Chair October 4, 2021</dc:title>
  <dc:creator>Stephanie Johnson</dc:creator>
  <cp:lastModifiedBy>Stephanie Johnson-2</cp:lastModifiedBy>
  <cp:revision>56</cp:revision>
  <cp:lastPrinted>2017-04-19T20:24:41Z</cp:lastPrinted>
  <dcterms:created xsi:type="dcterms:W3CDTF">2021-09-23T13:18:55Z</dcterms:created>
  <dcterms:modified xsi:type="dcterms:W3CDTF">2021-11-02T22:06:29Z</dcterms:modified>
</cp:coreProperties>
</file>